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454" r:id="rId3"/>
    <p:sldId id="472" r:id="rId4"/>
    <p:sldId id="1345" r:id="rId5"/>
    <p:sldId id="1370" r:id="rId6"/>
    <p:sldId id="1360" r:id="rId7"/>
    <p:sldId id="1339" r:id="rId8"/>
    <p:sldId id="1372" r:id="rId9"/>
    <p:sldId id="1337" r:id="rId10"/>
    <p:sldId id="1373" r:id="rId11"/>
    <p:sldId id="1336" r:id="rId12"/>
    <p:sldId id="1330" r:id="rId13"/>
    <p:sldId id="1331" r:id="rId14"/>
    <p:sldId id="438" r:id="rId15"/>
    <p:sldId id="1371" r:id="rId16"/>
    <p:sldId id="61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2385" autoAdjust="0"/>
  </p:normalViewPr>
  <p:slideViewPr>
    <p:cSldViewPr snapToGrid="0">
      <p:cViewPr varScale="1">
        <p:scale>
          <a:sx n="82" d="100"/>
          <a:sy n="82" d="100"/>
        </p:scale>
        <p:origin x="171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4AB1DB-0AB6-4C91-817D-A3A728533691}" type="datetimeFigureOut">
              <a:rPr lang="en-US" smtClean="0"/>
              <a:t>3/23/2021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52C7D-AB5E-4678-91FE-76DCCFC0A7EF}" type="slidenum">
              <a:rPr lang="en-US" smtClean="0"/>
              <a:t>‹#›</a:t>
            </a:fld>
            <a:endParaRPr lang="en-US"/>
          </a:p>
        </p:txBody>
      </p:sp>
    </p:spTree>
    <p:extLst>
      <p:ext uri="{BB962C8B-B14F-4D97-AF65-F5344CB8AC3E}">
        <p14:creationId xmlns:p14="http://schemas.microsoft.com/office/powerpoint/2010/main" val="1429420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452C7D-AB5E-4678-91FE-76DCCFC0A7EF}" type="slidenum">
              <a:rPr lang="en-US" smtClean="0"/>
              <a:t>2</a:t>
            </a:fld>
            <a:endParaRPr lang="en-US"/>
          </a:p>
        </p:txBody>
      </p:sp>
    </p:spTree>
    <p:extLst>
      <p:ext uri="{BB962C8B-B14F-4D97-AF65-F5344CB8AC3E}">
        <p14:creationId xmlns:p14="http://schemas.microsoft.com/office/powerpoint/2010/main" val="2015860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73259B-AEDE-4D74-BBE1-EFDAA549C87C}" type="slidenum">
              <a:rPr lang="en-US" smtClean="0"/>
              <a:t>15</a:t>
            </a:fld>
            <a:endParaRPr lang="en-US" dirty="0"/>
          </a:p>
        </p:txBody>
      </p:sp>
    </p:spTree>
    <p:extLst>
      <p:ext uri="{BB962C8B-B14F-4D97-AF65-F5344CB8AC3E}">
        <p14:creationId xmlns:p14="http://schemas.microsoft.com/office/powerpoint/2010/main" val="119779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273259B-AEDE-4D74-BBE1-EFDAA549C87C}" type="slidenum">
              <a:rPr lang="en-US" smtClean="0"/>
              <a:t>16</a:t>
            </a:fld>
            <a:endParaRPr lang="en-US" dirty="0"/>
          </a:p>
        </p:txBody>
      </p:sp>
    </p:spTree>
    <p:extLst>
      <p:ext uri="{BB962C8B-B14F-4D97-AF65-F5344CB8AC3E}">
        <p14:creationId xmlns:p14="http://schemas.microsoft.com/office/powerpoint/2010/main" val="3952390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452C7D-AB5E-4678-91FE-76DCCFC0A7EF}" type="slidenum">
              <a:rPr lang="en-US" smtClean="0"/>
              <a:t>3</a:t>
            </a:fld>
            <a:endParaRPr lang="en-US"/>
          </a:p>
        </p:txBody>
      </p:sp>
    </p:spTree>
    <p:extLst>
      <p:ext uri="{BB962C8B-B14F-4D97-AF65-F5344CB8AC3E}">
        <p14:creationId xmlns:p14="http://schemas.microsoft.com/office/powerpoint/2010/main" val="3464685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452C7D-AB5E-4678-91FE-76DCCFC0A7EF}" type="slidenum">
              <a:rPr lang="en-US" smtClean="0"/>
              <a:t>4</a:t>
            </a:fld>
            <a:endParaRPr lang="en-US"/>
          </a:p>
        </p:txBody>
      </p:sp>
    </p:spTree>
    <p:extLst>
      <p:ext uri="{BB962C8B-B14F-4D97-AF65-F5344CB8AC3E}">
        <p14:creationId xmlns:p14="http://schemas.microsoft.com/office/powerpoint/2010/main" val="3188162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3452C7D-AB5E-4678-91FE-76DCCFC0A7EF}" type="slidenum">
              <a:rPr lang="en-US" smtClean="0"/>
              <a:t>6</a:t>
            </a:fld>
            <a:endParaRPr lang="en-US"/>
          </a:p>
        </p:txBody>
      </p:sp>
    </p:spTree>
    <p:extLst>
      <p:ext uri="{BB962C8B-B14F-4D97-AF65-F5344CB8AC3E}">
        <p14:creationId xmlns:p14="http://schemas.microsoft.com/office/powerpoint/2010/main" val="3086554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3452C7D-AB5E-4678-91FE-76DCCFC0A7EF}" type="slidenum">
              <a:rPr lang="en-US" smtClean="0"/>
              <a:t>7</a:t>
            </a:fld>
            <a:endParaRPr lang="en-US"/>
          </a:p>
        </p:txBody>
      </p:sp>
    </p:spTree>
    <p:extLst>
      <p:ext uri="{BB962C8B-B14F-4D97-AF65-F5344CB8AC3E}">
        <p14:creationId xmlns:p14="http://schemas.microsoft.com/office/powerpoint/2010/main" val="71247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3452C7D-AB5E-4678-91FE-76DCCFC0A7EF}" type="slidenum">
              <a:rPr lang="en-US" smtClean="0"/>
              <a:t>8</a:t>
            </a:fld>
            <a:endParaRPr lang="en-US"/>
          </a:p>
        </p:txBody>
      </p:sp>
    </p:spTree>
    <p:extLst>
      <p:ext uri="{BB962C8B-B14F-4D97-AF65-F5344CB8AC3E}">
        <p14:creationId xmlns:p14="http://schemas.microsoft.com/office/powerpoint/2010/main" val="678500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 Booth</a:t>
            </a:r>
          </a:p>
        </p:txBody>
      </p:sp>
      <p:sp>
        <p:nvSpPr>
          <p:cNvPr id="4" name="Slide Number Placeholder 3"/>
          <p:cNvSpPr>
            <a:spLocks noGrp="1"/>
          </p:cNvSpPr>
          <p:nvPr>
            <p:ph type="sldNum" sz="quarter" idx="5"/>
          </p:nvPr>
        </p:nvSpPr>
        <p:spPr/>
        <p:txBody>
          <a:bodyPr/>
          <a:lstStyle/>
          <a:p>
            <a:fld id="{F273259B-AEDE-4D74-BBE1-EFDAA549C87C}" type="slidenum">
              <a:rPr lang="en-US" smtClean="0"/>
              <a:t>12</a:t>
            </a:fld>
            <a:endParaRPr lang="en-US" dirty="0"/>
          </a:p>
        </p:txBody>
      </p:sp>
    </p:spTree>
    <p:extLst>
      <p:ext uri="{BB962C8B-B14F-4D97-AF65-F5344CB8AC3E}">
        <p14:creationId xmlns:p14="http://schemas.microsoft.com/office/powerpoint/2010/main" val="3916785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 Booth</a:t>
            </a:r>
          </a:p>
        </p:txBody>
      </p:sp>
      <p:sp>
        <p:nvSpPr>
          <p:cNvPr id="4" name="Slide Number Placeholder 3"/>
          <p:cNvSpPr>
            <a:spLocks noGrp="1"/>
          </p:cNvSpPr>
          <p:nvPr>
            <p:ph type="sldNum" sz="quarter" idx="5"/>
          </p:nvPr>
        </p:nvSpPr>
        <p:spPr/>
        <p:txBody>
          <a:bodyPr/>
          <a:lstStyle/>
          <a:p>
            <a:fld id="{F273259B-AEDE-4D74-BBE1-EFDAA549C87C}" type="slidenum">
              <a:rPr lang="en-US" smtClean="0"/>
              <a:t>13</a:t>
            </a:fld>
            <a:endParaRPr lang="en-US" dirty="0"/>
          </a:p>
        </p:txBody>
      </p:sp>
    </p:spTree>
    <p:extLst>
      <p:ext uri="{BB962C8B-B14F-4D97-AF65-F5344CB8AC3E}">
        <p14:creationId xmlns:p14="http://schemas.microsoft.com/office/powerpoint/2010/main" val="768766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3452C7D-AB5E-4678-91FE-76DCCFC0A7EF}" type="slidenum">
              <a:rPr lang="en-US" smtClean="0"/>
              <a:t>14</a:t>
            </a:fld>
            <a:endParaRPr lang="en-US"/>
          </a:p>
        </p:txBody>
      </p:sp>
    </p:spTree>
    <p:extLst>
      <p:ext uri="{BB962C8B-B14F-4D97-AF65-F5344CB8AC3E}">
        <p14:creationId xmlns:p14="http://schemas.microsoft.com/office/powerpoint/2010/main" val="1098076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084B9-7D11-433B-9211-D7784BEDCE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37266-E1B9-4380-8BCD-6796037AE6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91BAFC-B77C-4A8B-BEC0-CE10357E530D}"/>
              </a:ext>
            </a:extLst>
          </p:cNvPr>
          <p:cNvSpPr>
            <a:spLocks noGrp="1"/>
          </p:cNvSpPr>
          <p:nvPr>
            <p:ph type="dt" sz="half" idx="10"/>
          </p:nvPr>
        </p:nvSpPr>
        <p:spPr/>
        <p:txBody>
          <a:bodyPr/>
          <a:lstStyle/>
          <a:p>
            <a:fld id="{616CAA6A-1248-4C4E-8AA7-FC4E69D3FF04}" type="datetimeFigureOut">
              <a:rPr lang="en-US" smtClean="0"/>
              <a:t>3/23/2021</a:t>
            </a:fld>
            <a:endParaRPr lang="en-US"/>
          </a:p>
        </p:txBody>
      </p:sp>
      <p:sp>
        <p:nvSpPr>
          <p:cNvPr id="5" name="Footer Placeholder 4">
            <a:extLst>
              <a:ext uri="{FF2B5EF4-FFF2-40B4-BE49-F238E27FC236}">
                <a16:creationId xmlns:a16="http://schemas.microsoft.com/office/drawing/2014/main" id="{CE0E3B66-A9D7-4B93-960F-B0D7082ACE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456C4-A725-467C-B70C-5586ED40AE42}"/>
              </a:ext>
            </a:extLst>
          </p:cNvPr>
          <p:cNvSpPr>
            <a:spLocks noGrp="1"/>
          </p:cNvSpPr>
          <p:nvPr>
            <p:ph type="sldNum" sz="quarter" idx="12"/>
          </p:nvPr>
        </p:nvSpPr>
        <p:spPr/>
        <p:txBody>
          <a:bodyPr/>
          <a:lstStyle/>
          <a:p>
            <a:fld id="{63487E9C-0C34-4480-8737-0E200AA155F8}" type="slidenum">
              <a:rPr lang="en-US" smtClean="0"/>
              <a:t>‹#›</a:t>
            </a:fld>
            <a:endParaRPr lang="en-US"/>
          </a:p>
        </p:txBody>
      </p:sp>
    </p:spTree>
    <p:extLst>
      <p:ext uri="{BB962C8B-B14F-4D97-AF65-F5344CB8AC3E}">
        <p14:creationId xmlns:p14="http://schemas.microsoft.com/office/powerpoint/2010/main" val="2059155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17481-66E9-4AF5-8BF5-863007A1B0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42FEE7-4BCD-492D-8327-9E088FF563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0E905E-D901-46B5-8F4B-2A1E43A1E9F3}"/>
              </a:ext>
            </a:extLst>
          </p:cNvPr>
          <p:cNvSpPr>
            <a:spLocks noGrp="1"/>
          </p:cNvSpPr>
          <p:nvPr>
            <p:ph type="dt" sz="half" idx="10"/>
          </p:nvPr>
        </p:nvSpPr>
        <p:spPr/>
        <p:txBody>
          <a:bodyPr/>
          <a:lstStyle/>
          <a:p>
            <a:fld id="{616CAA6A-1248-4C4E-8AA7-FC4E69D3FF04}" type="datetimeFigureOut">
              <a:rPr lang="en-US" smtClean="0"/>
              <a:t>3/23/2021</a:t>
            </a:fld>
            <a:endParaRPr lang="en-US"/>
          </a:p>
        </p:txBody>
      </p:sp>
      <p:sp>
        <p:nvSpPr>
          <p:cNvPr id="5" name="Footer Placeholder 4">
            <a:extLst>
              <a:ext uri="{FF2B5EF4-FFF2-40B4-BE49-F238E27FC236}">
                <a16:creationId xmlns:a16="http://schemas.microsoft.com/office/drawing/2014/main" id="{2FACECDC-EF71-44FD-86ED-1CB48046E7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881971-717C-48C1-857E-1C06C6A07C36}"/>
              </a:ext>
            </a:extLst>
          </p:cNvPr>
          <p:cNvSpPr>
            <a:spLocks noGrp="1"/>
          </p:cNvSpPr>
          <p:nvPr>
            <p:ph type="sldNum" sz="quarter" idx="12"/>
          </p:nvPr>
        </p:nvSpPr>
        <p:spPr/>
        <p:txBody>
          <a:bodyPr/>
          <a:lstStyle/>
          <a:p>
            <a:fld id="{63487E9C-0C34-4480-8737-0E200AA155F8}" type="slidenum">
              <a:rPr lang="en-US" smtClean="0"/>
              <a:t>‹#›</a:t>
            </a:fld>
            <a:endParaRPr lang="en-US"/>
          </a:p>
        </p:txBody>
      </p:sp>
    </p:spTree>
    <p:extLst>
      <p:ext uri="{BB962C8B-B14F-4D97-AF65-F5344CB8AC3E}">
        <p14:creationId xmlns:p14="http://schemas.microsoft.com/office/powerpoint/2010/main" val="1402483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DE1EB7-B75F-4A39-B8F2-3F3FAB9F6F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F5CB7A-F32A-44A4-A884-460186A960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9E4759-694E-44EB-8F8F-844433CDBFC9}"/>
              </a:ext>
            </a:extLst>
          </p:cNvPr>
          <p:cNvSpPr>
            <a:spLocks noGrp="1"/>
          </p:cNvSpPr>
          <p:nvPr>
            <p:ph type="dt" sz="half" idx="10"/>
          </p:nvPr>
        </p:nvSpPr>
        <p:spPr/>
        <p:txBody>
          <a:bodyPr/>
          <a:lstStyle/>
          <a:p>
            <a:fld id="{616CAA6A-1248-4C4E-8AA7-FC4E69D3FF04}" type="datetimeFigureOut">
              <a:rPr lang="en-US" smtClean="0"/>
              <a:t>3/23/2021</a:t>
            </a:fld>
            <a:endParaRPr lang="en-US"/>
          </a:p>
        </p:txBody>
      </p:sp>
      <p:sp>
        <p:nvSpPr>
          <p:cNvPr id="5" name="Footer Placeholder 4">
            <a:extLst>
              <a:ext uri="{FF2B5EF4-FFF2-40B4-BE49-F238E27FC236}">
                <a16:creationId xmlns:a16="http://schemas.microsoft.com/office/drawing/2014/main" id="{6B4DDDCB-80E3-4CF6-AEB0-388D05782B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2CDDB8-CD04-4037-AA72-72E2604DF09C}"/>
              </a:ext>
            </a:extLst>
          </p:cNvPr>
          <p:cNvSpPr>
            <a:spLocks noGrp="1"/>
          </p:cNvSpPr>
          <p:nvPr>
            <p:ph type="sldNum" sz="quarter" idx="12"/>
          </p:nvPr>
        </p:nvSpPr>
        <p:spPr/>
        <p:txBody>
          <a:bodyPr/>
          <a:lstStyle/>
          <a:p>
            <a:fld id="{63487E9C-0C34-4480-8737-0E200AA155F8}" type="slidenum">
              <a:rPr lang="en-US" smtClean="0"/>
              <a:t>‹#›</a:t>
            </a:fld>
            <a:endParaRPr lang="en-US"/>
          </a:p>
        </p:txBody>
      </p:sp>
    </p:spTree>
    <p:extLst>
      <p:ext uri="{BB962C8B-B14F-4D97-AF65-F5344CB8AC3E}">
        <p14:creationId xmlns:p14="http://schemas.microsoft.com/office/powerpoint/2010/main" val="809957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286C1-3DF6-4427-BDCC-3D36EE3E01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F49C12-2373-4DA2-B804-E8D043A2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E9F631-3F1B-4943-A463-198A48121A4B}"/>
              </a:ext>
            </a:extLst>
          </p:cNvPr>
          <p:cNvSpPr>
            <a:spLocks noGrp="1"/>
          </p:cNvSpPr>
          <p:nvPr>
            <p:ph type="dt" sz="half" idx="10"/>
          </p:nvPr>
        </p:nvSpPr>
        <p:spPr/>
        <p:txBody>
          <a:bodyPr/>
          <a:lstStyle/>
          <a:p>
            <a:fld id="{616CAA6A-1248-4C4E-8AA7-FC4E69D3FF04}" type="datetimeFigureOut">
              <a:rPr lang="en-US" smtClean="0"/>
              <a:t>3/23/2021</a:t>
            </a:fld>
            <a:endParaRPr lang="en-US"/>
          </a:p>
        </p:txBody>
      </p:sp>
      <p:sp>
        <p:nvSpPr>
          <p:cNvPr id="5" name="Footer Placeholder 4">
            <a:extLst>
              <a:ext uri="{FF2B5EF4-FFF2-40B4-BE49-F238E27FC236}">
                <a16:creationId xmlns:a16="http://schemas.microsoft.com/office/drawing/2014/main" id="{C082A43C-8997-4231-96C3-AD5A9A0D7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3CBDE5-3A0A-4865-AA5C-12E1D5E9E2DD}"/>
              </a:ext>
            </a:extLst>
          </p:cNvPr>
          <p:cNvSpPr>
            <a:spLocks noGrp="1"/>
          </p:cNvSpPr>
          <p:nvPr>
            <p:ph type="sldNum" sz="quarter" idx="12"/>
          </p:nvPr>
        </p:nvSpPr>
        <p:spPr/>
        <p:txBody>
          <a:bodyPr/>
          <a:lstStyle/>
          <a:p>
            <a:fld id="{63487E9C-0C34-4480-8737-0E200AA155F8}" type="slidenum">
              <a:rPr lang="en-US" smtClean="0"/>
              <a:t>‹#›</a:t>
            </a:fld>
            <a:endParaRPr lang="en-US"/>
          </a:p>
        </p:txBody>
      </p:sp>
    </p:spTree>
    <p:extLst>
      <p:ext uri="{BB962C8B-B14F-4D97-AF65-F5344CB8AC3E}">
        <p14:creationId xmlns:p14="http://schemas.microsoft.com/office/powerpoint/2010/main" val="1059767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70C3C-31C8-468B-9A88-AE3BC3D10D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8EB9FB-C8A7-4982-B398-549542F0AA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07100D-DBFE-403A-A65F-9E2EDD782609}"/>
              </a:ext>
            </a:extLst>
          </p:cNvPr>
          <p:cNvSpPr>
            <a:spLocks noGrp="1"/>
          </p:cNvSpPr>
          <p:nvPr>
            <p:ph type="dt" sz="half" idx="10"/>
          </p:nvPr>
        </p:nvSpPr>
        <p:spPr/>
        <p:txBody>
          <a:bodyPr/>
          <a:lstStyle/>
          <a:p>
            <a:fld id="{616CAA6A-1248-4C4E-8AA7-FC4E69D3FF04}" type="datetimeFigureOut">
              <a:rPr lang="en-US" smtClean="0"/>
              <a:t>3/23/2021</a:t>
            </a:fld>
            <a:endParaRPr lang="en-US"/>
          </a:p>
        </p:txBody>
      </p:sp>
      <p:sp>
        <p:nvSpPr>
          <p:cNvPr id="5" name="Footer Placeholder 4">
            <a:extLst>
              <a:ext uri="{FF2B5EF4-FFF2-40B4-BE49-F238E27FC236}">
                <a16:creationId xmlns:a16="http://schemas.microsoft.com/office/drawing/2014/main" id="{AA261A4E-C73C-4328-83C3-73FA2AED20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6DA58-D3A9-4AB8-B770-AEB87A770C94}"/>
              </a:ext>
            </a:extLst>
          </p:cNvPr>
          <p:cNvSpPr>
            <a:spLocks noGrp="1"/>
          </p:cNvSpPr>
          <p:nvPr>
            <p:ph type="sldNum" sz="quarter" idx="12"/>
          </p:nvPr>
        </p:nvSpPr>
        <p:spPr/>
        <p:txBody>
          <a:bodyPr/>
          <a:lstStyle/>
          <a:p>
            <a:fld id="{63487E9C-0C34-4480-8737-0E200AA155F8}" type="slidenum">
              <a:rPr lang="en-US" smtClean="0"/>
              <a:t>‹#›</a:t>
            </a:fld>
            <a:endParaRPr lang="en-US"/>
          </a:p>
        </p:txBody>
      </p:sp>
    </p:spTree>
    <p:extLst>
      <p:ext uri="{BB962C8B-B14F-4D97-AF65-F5344CB8AC3E}">
        <p14:creationId xmlns:p14="http://schemas.microsoft.com/office/powerpoint/2010/main" val="200177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AA374-003D-4B56-AD6A-6DF6C08218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9DCCFF-DF0A-420A-849C-86BD2F2712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A24020-A0DD-4164-BF99-D7E4D54A37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6B03D5-D64D-4341-A172-3CC70E96DBF1}"/>
              </a:ext>
            </a:extLst>
          </p:cNvPr>
          <p:cNvSpPr>
            <a:spLocks noGrp="1"/>
          </p:cNvSpPr>
          <p:nvPr>
            <p:ph type="dt" sz="half" idx="10"/>
          </p:nvPr>
        </p:nvSpPr>
        <p:spPr/>
        <p:txBody>
          <a:bodyPr/>
          <a:lstStyle/>
          <a:p>
            <a:fld id="{616CAA6A-1248-4C4E-8AA7-FC4E69D3FF04}" type="datetimeFigureOut">
              <a:rPr lang="en-US" smtClean="0"/>
              <a:t>3/23/2021</a:t>
            </a:fld>
            <a:endParaRPr lang="en-US"/>
          </a:p>
        </p:txBody>
      </p:sp>
      <p:sp>
        <p:nvSpPr>
          <p:cNvPr id="6" name="Footer Placeholder 5">
            <a:extLst>
              <a:ext uri="{FF2B5EF4-FFF2-40B4-BE49-F238E27FC236}">
                <a16:creationId xmlns:a16="http://schemas.microsoft.com/office/drawing/2014/main" id="{161F03D5-062A-4635-B269-C4F0861293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BB804B-59D7-4E08-9017-5233E47BE85A}"/>
              </a:ext>
            </a:extLst>
          </p:cNvPr>
          <p:cNvSpPr>
            <a:spLocks noGrp="1"/>
          </p:cNvSpPr>
          <p:nvPr>
            <p:ph type="sldNum" sz="quarter" idx="12"/>
          </p:nvPr>
        </p:nvSpPr>
        <p:spPr/>
        <p:txBody>
          <a:bodyPr/>
          <a:lstStyle/>
          <a:p>
            <a:fld id="{63487E9C-0C34-4480-8737-0E200AA155F8}" type="slidenum">
              <a:rPr lang="en-US" smtClean="0"/>
              <a:t>‹#›</a:t>
            </a:fld>
            <a:endParaRPr lang="en-US"/>
          </a:p>
        </p:txBody>
      </p:sp>
    </p:spTree>
    <p:extLst>
      <p:ext uri="{BB962C8B-B14F-4D97-AF65-F5344CB8AC3E}">
        <p14:creationId xmlns:p14="http://schemas.microsoft.com/office/powerpoint/2010/main" val="3292668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28286-E76B-4677-B94B-3ACF47BCF3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01FD20-97C2-49A6-AC49-D249F18A04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3CB8D1-14C4-4EB5-9367-B79ED91802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5C64E6-5C5F-42E6-AC6B-696E2AA1FF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65180E-724E-4678-BEC6-31D523E931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D8162A-7B1A-4059-B1C8-D9D2D3BACD65}"/>
              </a:ext>
            </a:extLst>
          </p:cNvPr>
          <p:cNvSpPr>
            <a:spLocks noGrp="1"/>
          </p:cNvSpPr>
          <p:nvPr>
            <p:ph type="dt" sz="half" idx="10"/>
          </p:nvPr>
        </p:nvSpPr>
        <p:spPr/>
        <p:txBody>
          <a:bodyPr/>
          <a:lstStyle/>
          <a:p>
            <a:fld id="{616CAA6A-1248-4C4E-8AA7-FC4E69D3FF04}" type="datetimeFigureOut">
              <a:rPr lang="en-US" smtClean="0"/>
              <a:t>3/23/2021</a:t>
            </a:fld>
            <a:endParaRPr lang="en-US"/>
          </a:p>
        </p:txBody>
      </p:sp>
      <p:sp>
        <p:nvSpPr>
          <p:cNvPr id="8" name="Footer Placeholder 7">
            <a:extLst>
              <a:ext uri="{FF2B5EF4-FFF2-40B4-BE49-F238E27FC236}">
                <a16:creationId xmlns:a16="http://schemas.microsoft.com/office/drawing/2014/main" id="{F342917E-54F6-4363-BB07-76BCEB013D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7D51E0-67CF-4B36-AA33-25D3706985E0}"/>
              </a:ext>
            </a:extLst>
          </p:cNvPr>
          <p:cNvSpPr>
            <a:spLocks noGrp="1"/>
          </p:cNvSpPr>
          <p:nvPr>
            <p:ph type="sldNum" sz="quarter" idx="12"/>
          </p:nvPr>
        </p:nvSpPr>
        <p:spPr/>
        <p:txBody>
          <a:bodyPr/>
          <a:lstStyle/>
          <a:p>
            <a:fld id="{63487E9C-0C34-4480-8737-0E200AA155F8}" type="slidenum">
              <a:rPr lang="en-US" smtClean="0"/>
              <a:t>‹#›</a:t>
            </a:fld>
            <a:endParaRPr lang="en-US"/>
          </a:p>
        </p:txBody>
      </p:sp>
    </p:spTree>
    <p:extLst>
      <p:ext uri="{BB962C8B-B14F-4D97-AF65-F5344CB8AC3E}">
        <p14:creationId xmlns:p14="http://schemas.microsoft.com/office/powerpoint/2010/main" val="1762394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AC714-C791-41D9-B862-A71F28012D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172E5F-F5D5-4E79-B975-40CB6994A688}"/>
              </a:ext>
            </a:extLst>
          </p:cNvPr>
          <p:cNvSpPr>
            <a:spLocks noGrp="1"/>
          </p:cNvSpPr>
          <p:nvPr>
            <p:ph type="dt" sz="half" idx="10"/>
          </p:nvPr>
        </p:nvSpPr>
        <p:spPr/>
        <p:txBody>
          <a:bodyPr/>
          <a:lstStyle/>
          <a:p>
            <a:fld id="{616CAA6A-1248-4C4E-8AA7-FC4E69D3FF04}" type="datetimeFigureOut">
              <a:rPr lang="en-US" smtClean="0"/>
              <a:t>3/23/2021</a:t>
            </a:fld>
            <a:endParaRPr lang="en-US"/>
          </a:p>
        </p:txBody>
      </p:sp>
      <p:sp>
        <p:nvSpPr>
          <p:cNvPr id="4" name="Footer Placeholder 3">
            <a:extLst>
              <a:ext uri="{FF2B5EF4-FFF2-40B4-BE49-F238E27FC236}">
                <a16:creationId xmlns:a16="http://schemas.microsoft.com/office/drawing/2014/main" id="{6207D406-14C0-44D3-BCF0-5E00038F80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61F94F-C765-4D5D-8406-0EEF3831F9A2}"/>
              </a:ext>
            </a:extLst>
          </p:cNvPr>
          <p:cNvSpPr>
            <a:spLocks noGrp="1"/>
          </p:cNvSpPr>
          <p:nvPr>
            <p:ph type="sldNum" sz="quarter" idx="12"/>
          </p:nvPr>
        </p:nvSpPr>
        <p:spPr/>
        <p:txBody>
          <a:bodyPr/>
          <a:lstStyle/>
          <a:p>
            <a:fld id="{63487E9C-0C34-4480-8737-0E200AA155F8}" type="slidenum">
              <a:rPr lang="en-US" smtClean="0"/>
              <a:t>‹#›</a:t>
            </a:fld>
            <a:endParaRPr lang="en-US"/>
          </a:p>
        </p:txBody>
      </p:sp>
    </p:spTree>
    <p:extLst>
      <p:ext uri="{BB962C8B-B14F-4D97-AF65-F5344CB8AC3E}">
        <p14:creationId xmlns:p14="http://schemas.microsoft.com/office/powerpoint/2010/main" val="1658102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67ADF1-7CE3-4825-ABA0-4C25531DD8C5}"/>
              </a:ext>
            </a:extLst>
          </p:cNvPr>
          <p:cNvSpPr>
            <a:spLocks noGrp="1"/>
          </p:cNvSpPr>
          <p:nvPr>
            <p:ph type="dt" sz="half" idx="10"/>
          </p:nvPr>
        </p:nvSpPr>
        <p:spPr/>
        <p:txBody>
          <a:bodyPr/>
          <a:lstStyle/>
          <a:p>
            <a:fld id="{616CAA6A-1248-4C4E-8AA7-FC4E69D3FF04}" type="datetimeFigureOut">
              <a:rPr lang="en-US" smtClean="0"/>
              <a:t>3/23/2021</a:t>
            </a:fld>
            <a:endParaRPr lang="en-US"/>
          </a:p>
        </p:txBody>
      </p:sp>
      <p:sp>
        <p:nvSpPr>
          <p:cNvPr id="3" name="Footer Placeholder 2">
            <a:extLst>
              <a:ext uri="{FF2B5EF4-FFF2-40B4-BE49-F238E27FC236}">
                <a16:creationId xmlns:a16="http://schemas.microsoft.com/office/drawing/2014/main" id="{98997470-7AFA-4BCE-A141-7F38278FF9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0F34A5-2CC2-411D-8D19-290E2CF361B1}"/>
              </a:ext>
            </a:extLst>
          </p:cNvPr>
          <p:cNvSpPr>
            <a:spLocks noGrp="1"/>
          </p:cNvSpPr>
          <p:nvPr>
            <p:ph type="sldNum" sz="quarter" idx="12"/>
          </p:nvPr>
        </p:nvSpPr>
        <p:spPr/>
        <p:txBody>
          <a:bodyPr/>
          <a:lstStyle/>
          <a:p>
            <a:fld id="{63487E9C-0C34-4480-8737-0E200AA155F8}" type="slidenum">
              <a:rPr lang="en-US" smtClean="0"/>
              <a:t>‹#›</a:t>
            </a:fld>
            <a:endParaRPr lang="en-US"/>
          </a:p>
        </p:txBody>
      </p:sp>
    </p:spTree>
    <p:extLst>
      <p:ext uri="{BB962C8B-B14F-4D97-AF65-F5344CB8AC3E}">
        <p14:creationId xmlns:p14="http://schemas.microsoft.com/office/powerpoint/2010/main" val="2394567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76D7B-3177-4B13-AD0D-46FA8397BC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5E6B2C-FA06-4165-97E4-4E68F4AE5C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EBFA8-AE19-4AED-AC60-21ECF56A60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958337-BF04-4E60-98C8-BAB638F7C51A}"/>
              </a:ext>
            </a:extLst>
          </p:cNvPr>
          <p:cNvSpPr>
            <a:spLocks noGrp="1"/>
          </p:cNvSpPr>
          <p:nvPr>
            <p:ph type="dt" sz="half" idx="10"/>
          </p:nvPr>
        </p:nvSpPr>
        <p:spPr/>
        <p:txBody>
          <a:bodyPr/>
          <a:lstStyle/>
          <a:p>
            <a:fld id="{616CAA6A-1248-4C4E-8AA7-FC4E69D3FF04}" type="datetimeFigureOut">
              <a:rPr lang="en-US" smtClean="0"/>
              <a:t>3/23/2021</a:t>
            </a:fld>
            <a:endParaRPr lang="en-US"/>
          </a:p>
        </p:txBody>
      </p:sp>
      <p:sp>
        <p:nvSpPr>
          <p:cNvPr id="6" name="Footer Placeholder 5">
            <a:extLst>
              <a:ext uri="{FF2B5EF4-FFF2-40B4-BE49-F238E27FC236}">
                <a16:creationId xmlns:a16="http://schemas.microsoft.com/office/drawing/2014/main" id="{0B5958A0-06D6-456B-A697-BE15969E7C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7A8AE2-3A61-4F73-AB95-84B0053AAA74}"/>
              </a:ext>
            </a:extLst>
          </p:cNvPr>
          <p:cNvSpPr>
            <a:spLocks noGrp="1"/>
          </p:cNvSpPr>
          <p:nvPr>
            <p:ph type="sldNum" sz="quarter" idx="12"/>
          </p:nvPr>
        </p:nvSpPr>
        <p:spPr/>
        <p:txBody>
          <a:bodyPr/>
          <a:lstStyle/>
          <a:p>
            <a:fld id="{63487E9C-0C34-4480-8737-0E200AA155F8}" type="slidenum">
              <a:rPr lang="en-US" smtClean="0"/>
              <a:t>‹#›</a:t>
            </a:fld>
            <a:endParaRPr lang="en-US"/>
          </a:p>
        </p:txBody>
      </p:sp>
    </p:spTree>
    <p:extLst>
      <p:ext uri="{BB962C8B-B14F-4D97-AF65-F5344CB8AC3E}">
        <p14:creationId xmlns:p14="http://schemas.microsoft.com/office/powerpoint/2010/main" val="1492393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01098-CC92-4424-9A98-EED2E8A131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DFCFB6-12FC-43D9-9A02-643550361F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46417F-11C8-4C30-8F03-A8665E50B7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075CD9-82BB-4D83-8F0C-A8D5FCBCCAD8}"/>
              </a:ext>
            </a:extLst>
          </p:cNvPr>
          <p:cNvSpPr>
            <a:spLocks noGrp="1"/>
          </p:cNvSpPr>
          <p:nvPr>
            <p:ph type="dt" sz="half" idx="10"/>
          </p:nvPr>
        </p:nvSpPr>
        <p:spPr/>
        <p:txBody>
          <a:bodyPr/>
          <a:lstStyle/>
          <a:p>
            <a:fld id="{616CAA6A-1248-4C4E-8AA7-FC4E69D3FF04}" type="datetimeFigureOut">
              <a:rPr lang="en-US" smtClean="0"/>
              <a:t>3/23/2021</a:t>
            </a:fld>
            <a:endParaRPr lang="en-US"/>
          </a:p>
        </p:txBody>
      </p:sp>
      <p:sp>
        <p:nvSpPr>
          <p:cNvPr id="6" name="Footer Placeholder 5">
            <a:extLst>
              <a:ext uri="{FF2B5EF4-FFF2-40B4-BE49-F238E27FC236}">
                <a16:creationId xmlns:a16="http://schemas.microsoft.com/office/drawing/2014/main" id="{B4AB49C7-5517-4139-B493-C2188CE5F7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3DCF6C-03AD-4B46-A19A-DFCFC125825A}"/>
              </a:ext>
            </a:extLst>
          </p:cNvPr>
          <p:cNvSpPr>
            <a:spLocks noGrp="1"/>
          </p:cNvSpPr>
          <p:nvPr>
            <p:ph type="sldNum" sz="quarter" idx="12"/>
          </p:nvPr>
        </p:nvSpPr>
        <p:spPr/>
        <p:txBody>
          <a:bodyPr/>
          <a:lstStyle/>
          <a:p>
            <a:fld id="{63487E9C-0C34-4480-8737-0E200AA155F8}" type="slidenum">
              <a:rPr lang="en-US" smtClean="0"/>
              <a:t>‹#›</a:t>
            </a:fld>
            <a:endParaRPr lang="en-US"/>
          </a:p>
        </p:txBody>
      </p:sp>
    </p:spTree>
    <p:extLst>
      <p:ext uri="{BB962C8B-B14F-4D97-AF65-F5344CB8AC3E}">
        <p14:creationId xmlns:p14="http://schemas.microsoft.com/office/powerpoint/2010/main" val="3984584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4B73ED-38B1-429B-9A1F-558276EE73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4E0740-41C6-4232-9810-A85FDD2F9A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A4115F-6BA5-4B52-8A0C-FACD1676FB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6CAA6A-1248-4C4E-8AA7-FC4E69D3FF04}" type="datetimeFigureOut">
              <a:rPr lang="en-US" smtClean="0"/>
              <a:t>3/23/2021</a:t>
            </a:fld>
            <a:endParaRPr lang="en-US"/>
          </a:p>
        </p:txBody>
      </p:sp>
      <p:sp>
        <p:nvSpPr>
          <p:cNvPr id="5" name="Footer Placeholder 4">
            <a:extLst>
              <a:ext uri="{FF2B5EF4-FFF2-40B4-BE49-F238E27FC236}">
                <a16:creationId xmlns:a16="http://schemas.microsoft.com/office/drawing/2014/main" id="{D155C279-A1EE-4446-81CC-7FC0810AAC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654EB2-F9F7-482D-9D1F-06119B6B00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487E9C-0C34-4480-8737-0E200AA155F8}" type="slidenum">
              <a:rPr lang="en-US" smtClean="0"/>
              <a:t>‹#›</a:t>
            </a:fld>
            <a:endParaRPr lang="en-US"/>
          </a:p>
        </p:txBody>
      </p:sp>
    </p:spTree>
    <p:extLst>
      <p:ext uri="{BB962C8B-B14F-4D97-AF65-F5344CB8AC3E}">
        <p14:creationId xmlns:p14="http://schemas.microsoft.com/office/powerpoint/2010/main" val="3803063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cadatasystem.wested.or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mailto:kbooth@wested.org" TargetMode="External"/><Relationship Id="rId4" Type="http://schemas.openxmlformats.org/officeDocument/2006/relationships/hyperlink" Target="https://cadatasystem.wested.org/listserv"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leginfo.legislature.ca.gov/faces/codes_displayText.xhtml?lawCode=EDC&amp;division=1.&amp;title=1.&amp;part=7.&amp;chapter=8.5.&amp;articl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29176-003A-0945-9E93-9ACBC873499C}"/>
              </a:ext>
            </a:extLst>
          </p:cNvPr>
          <p:cNvSpPr>
            <a:spLocks noGrp="1"/>
          </p:cNvSpPr>
          <p:nvPr>
            <p:ph type="ctrTitle"/>
          </p:nvPr>
        </p:nvSpPr>
        <p:spPr>
          <a:xfrm>
            <a:off x="0" y="3900266"/>
            <a:ext cx="12192000" cy="2387600"/>
          </a:xfrm>
        </p:spPr>
        <p:txBody>
          <a:bodyPr>
            <a:normAutofit fontScale="90000"/>
          </a:bodyPr>
          <a:lstStyle/>
          <a:p>
            <a:r>
              <a:rPr lang="en-US" b="1" dirty="0">
                <a:solidFill>
                  <a:srgbClr val="0D4E95"/>
                </a:solidFill>
                <a:latin typeface="Century Gothic" panose="020B0502020202020204" pitchFamily="34" charset="0"/>
              </a:rPr>
              <a:t>Cradle-to-Career </a:t>
            </a:r>
            <a:br>
              <a:rPr lang="en-US" b="1" dirty="0">
                <a:solidFill>
                  <a:srgbClr val="0D4E95"/>
                </a:solidFill>
                <a:latin typeface="Century Gothic" panose="020B0502020202020204" pitchFamily="34" charset="0"/>
              </a:rPr>
            </a:br>
            <a:r>
              <a:rPr lang="en-US" b="1" dirty="0">
                <a:solidFill>
                  <a:srgbClr val="0D4E95"/>
                </a:solidFill>
                <a:latin typeface="Century Gothic" panose="020B0502020202020204" pitchFamily="34" charset="0"/>
              </a:rPr>
              <a:t>Data System</a:t>
            </a:r>
            <a:br>
              <a:rPr lang="en-US" b="1" dirty="0">
                <a:solidFill>
                  <a:srgbClr val="0D4E95"/>
                </a:solidFill>
                <a:latin typeface="Century Gothic" panose="020B0502020202020204" pitchFamily="34" charset="0"/>
              </a:rPr>
            </a:br>
            <a:br>
              <a:rPr lang="en-US" sz="3100" b="1" dirty="0">
                <a:solidFill>
                  <a:srgbClr val="0D4E95"/>
                </a:solidFill>
                <a:latin typeface="Century Gothic" panose="020B0502020202020204" pitchFamily="34" charset="0"/>
              </a:rPr>
            </a:br>
            <a:r>
              <a:rPr lang="en-US" sz="3100" dirty="0">
                <a:solidFill>
                  <a:srgbClr val="0D4E95"/>
                </a:solidFill>
                <a:latin typeface="Century Gothic" panose="020B0502020202020204" pitchFamily="34" charset="0"/>
              </a:rPr>
              <a:t>EDGE Coalition Briefing</a:t>
            </a:r>
            <a:br>
              <a:rPr lang="en-US" sz="4400" dirty="0">
                <a:solidFill>
                  <a:srgbClr val="0D4E95"/>
                </a:solidFill>
                <a:latin typeface="Century Gothic" panose="020B0502020202020204" pitchFamily="34" charset="0"/>
              </a:rPr>
            </a:br>
            <a:br>
              <a:rPr lang="en-US" sz="1200" dirty="0">
                <a:solidFill>
                  <a:srgbClr val="0D4E95"/>
                </a:solidFill>
                <a:latin typeface="Century Gothic" panose="020B0502020202020204" pitchFamily="34" charset="0"/>
              </a:rPr>
            </a:br>
            <a:r>
              <a:rPr lang="en-US" sz="2700" dirty="0">
                <a:solidFill>
                  <a:srgbClr val="0D4E95"/>
                </a:solidFill>
                <a:latin typeface="Century Gothic" panose="020B0502020202020204" pitchFamily="34" charset="0"/>
              </a:rPr>
              <a:t>March 2021</a:t>
            </a:r>
            <a:endParaRPr lang="en-US" dirty="0">
              <a:solidFill>
                <a:srgbClr val="0D4E95"/>
              </a:solidFill>
              <a:latin typeface="Century Gothic" panose="020B0502020202020204" pitchFamily="34" charset="0"/>
            </a:endParaRPr>
          </a:p>
        </p:txBody>
      </p:sp>
      <p:pic>
        <p:nvPicPr>
          <p:cNvPr id="4" name="Picture 3">
            <a:extLst>
              <a:ext uri="{FF2B5EF4-FFF2-40B4-BE49-F238E27FC236}">
                <a16:creationId xmlns:a16="http://schemas.microsoft.com/office/drawing/2014/main" id="{54166E26-14CA-0D4F-87E5-FF1E1016F3D6}"/>
              </a:ext>
            </a:extLst>
          </p:cNvPr>
          <p:cNvPicPr>
            <a:picLocks noChangeAspect="1"/>
          </p:cNvPicPr>
          <p:nvPr/>
        </p:nvPicPr>
        <p:blipFill>
          <a:blip r:embed="rId2"/>
          <a:stretch>
            <a:fillRect/>
          </a:stretch>
        </p:blipFill>
        <p:spPr>
          <a:xfrm>
            <a:off x="4613502" y="278488"/>
            <a:ext cx="2679246" cy="2679246"/>
          </a:xfrm>
          <a:prstGeom prst="rect">
            <a:avLst/>
          </a:prstGeom>
        </p:spPr>
      </p:pic>
    </p:spTree>
    <p:extLst>
      <p:ext uri="{BB962C8B-B14F-4D97-AF65-F5344CB8AC3E}">
        <p14:creationId xmlns:p14="http://schemas.microsoft.com/office/powerpoint/2010/main" val="773073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35A15-37B6-43C6-BBDD-0E5C61C0DDAD}"/>
              </a:ext>
            </a:extLst>
          </p:cNvPr>
          <p:cNvSpPr>
            <a:spLocks noGrp="1"/>
          </p:cNvSpPr>
          <p:nvPr>
            <p:ph type="title"/>
          </p:nvPr>
        </p:nvSpPr>
        <p:spPr/>
        <p:txBody>
          <a:bodyPr>
            <a:normAutofit/>
          </a:bodyPr>
          <a:lstStyle/>
          <a:p>
            <a:r>
              <a:rPr lang="en-US" sz="3200" dirty="0">
                <a:solidFill>
                  <a:schemeClr val="accent1">
                    <a:lumMod val="75000"/>
                  </a:schemeClr>
                </a:solidFill>
                <a:latin typeface="Century Gothic" panose="020B0502020202020204" pitchFamily="34" charset="0"/>
              </a:rPr>
              <a:t>Why This Matters for Employers</a:t>
            </a:r>
            <a:endParaRPr lang="en-US" sz="3200" dirty="0"/>
          </a:p>
        </p:txBody>
      </p:sp>
      <p:sp>
        <p:nvSpPr>
          <p:cNvPr id="3" name="Content Placeholder 2">
            <a:extLst>
              <a:ext uri="{FF2B5EF4-FFF2-40B4-BE49-F238E27FC236}">
                <a16:creationId xmlns:a16="http://schemas.microsoft.com/office/drawing/2014/main" id="{FBDF50BF-B4D8-4357-8D1E-6D78AE16563B}"/>
              </a:ext>
            </a:extLst>
          </p:cNvPr>
          <p:cNvSpPr>
            <a:spLocks noGrp="1"/>
          </p:cNvSpPr>
          <p:nvPr>
            <p:ph idx="1"/>
          </p:nvPr>
        </p:nvSpPr>
        <p:spPr>
          <a:xfrm>
            <a:off x="838200" y="1587260"/>
            <a:ext cx="10515600" cy="4589703"/>
          </a:xfrm>
        </p:spPr>
        <p:txBody>
          <a:bodyPr>
            <a:normAutofit fontScale="85000" lnSpcReduction="10000"/>
          </a:bodyPr>
          <a:lstStyle/>
          <a:p>
            <a:pPr>
              <a:lnSpc>
                <a:spcPct val="110000"/>
              </a:lnSpc>
            </a:pPr>
            <a:r>
              <a:rPr lang="en-US" dirty="0">
                <a:latin typeface="Century Gothic" panose="020B0502020202020204" pitchFamily="34" charset="0"/>
              </a:rPr>
              <a:t>The impact of the pandemic and the disruptions to education will ripple throughout our economy, so understanding what happens as students move from one system to the next will help communities </a:t>
            </a:r>
            <a:r>
              <a:rPr lang="en-US" b="1" dirty="0">
                <a:solidFill>
                  <a:schemeClr val="accent2"/>
                </a:solidFill>
                <a:latin typeface="Century Gothic" panose="020B0502020202020204" pitchFamily="34" charset="0"/>
              </a:rPr>
              <a:t>strengthen our recovery</a:t>
            </a:r>
          </a:p>
          <a:p>
            <a:pPr>
              <a:lnSpc>
                <a:spcPct val="110000"/>
              </a:lnSpc>
            </a:pPr>
            <a:r>
              <a:rPr lang="en-US" dirty="0">
                <a:latin typeface="Century Gothic" panose="020B0502020202020204" pitchFamily="34" charset="0"/>
              </a:rPr>
              <a:t>Even before the pandemic, California wasn’t producing enough</a:t>
            </a:r>
            <a:r>
              <a:rPr lang="en-US" b="1" dirty="0">
                <a:solidFill>
                  <a:schemeClr val="accent2"/>
                </a:solidFill>
                <a:latin typeface="Century Gothic" panose="020B0502020202020204" pitchFamily="34" charset="0"/>
              </a:rPr>
              <a:t> college graduates</a:t>
            </a:r>
            <a:r>
              <a:rPr lang="en-US" dirty="0">
                <a:latin typeface="Century Gothic" panose="020B0502020202020204" pitchFamily="34" charset="0"/>
              </a:rPr>
              <a:t>, so educators need more comprehensive information to help students plan for, apply to, and pay for college</a:t>
            </a:r>
          </a:p>
          <a:p>
            <a:pPr>
              <a:lnSpc>
                <a:spcPct val="110000"/>
              </a:lnSpc>
            </a:pPr>
            <a:r>
              <a:rPr lang="en-US" dirty="0">
                <a:latin typeface="Century Gothic" panose="020B0502020202020204" pitchFamily="34" charset="0"/>
              </a:rPr>
              <a:t>The </a:t>
            </a:r>
            <a:r>
              <a:rPr lang="en-US" b="1" dirty="0">
                <a:solidFill>
                  <a:schemeClr val="accent2"/>
                </a:solidFill>
                <a:latin typeface="Century Gothic" panose="020B0502020202020204" pitchFamily="34" charset="0"/>
              </a:rPr>
              <a:t>pathways</a:t>
            </a:r>
            <a:r>
              <a:rPr lang="en-US" dirty="0">
                <a:latin typeface="Century Gothic" panose="020B0502020202020204" pitchFamily="34" charset="0"/>
              </a:rPr>
              <a:t> from education to employment isn’t always a straight line, and we need to be able to better understand how education, social service, employment, and retraining intertwine, and how this varies by student population type</a:t>
            </a:r>
          </a:p>
        </p:txBody>
      </p:sp>
    </p:spTree>
    <p:extLst>
      <p:ext uri="{BB962C8B-B14F-4D97-AF65-F5344CB8AC3E}">
        <p14:creationId xmlns:p14="http://schemas.microsoft.com/office/powerpoint/2010/main" val="1647156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35A15-37B6-43C6-BBDD-0E5C61C0DDAD}"/>
              </a:ext>
            </a:extLst>
          </p:cNvPr>
          <p:cNvSpPr>
            <a:spLocks noGrp="1"/>
          </p:cNvSpPr>
          <p:nvPr>
            <p:ph type="title"/>
          </p:nvPr>
        </p:nvSpPr>
        <p:spPr/>
        <p:txBody>
          <a:bodyPr/>
          <a:lstStyle/>
          <a:p>
            <a:r>
              <a:rPr lang="en-US" sz="3200" dirty="0">
                <a:solidFill>
                  <a:schemeClr val="accent1">
                    <a:lumMod val="75000"/>
                  </a:schemeClr>
                </a:solidFill>
                <a:latin typeface="Century Gothic" panose="020B0502020202020204" pitchFamily="34" charset="0"/>
              </a:rPr>
              <a:t>Examples of Tools for Families and Educators</a:t>
            </a:r>
          </a:p>
        </p:txBody>
      </p:sp>
      <p:sp>
        <p:nvSpPr>
          <p:cNvPr id="3" name="Content Placeholder 2">
            <a:extLst>
              <a:ext uri="{FF2B5EF4-FFF2-40B4-BE49-F238E27FC236}">
                <a16:creationId xmlns:a16="http://schemas.microsoft.com/office/drawing/2014/main" id="{FBDF50BF-B4D8-4357-8D1E-6D78AE16563B}"/>
              </a:ext>
            </a:extLst>
          </p:cNvPr>
          <p:cNvSpPr>
            <a:spLocks noGrp="1"/>
          </p:cNvSpPr>
          <p:nvPr>
            <p:ph idx="1"/>
          </p:nvPr>
        </p:nvSpPr>
        <p:spPr>
          <a:xfrm>
            <a:off x="838200" y="1544128"/>
            <a:ext cx="10515600" cy="4632835"/>
          </a:xfrm>
        </p:spPr>
        <p:txBody>
          <a:bodyPr>
            <a:normAutofit fontScale="85000" lnSpcReduction="10000"/>
          </a:bodyPr>
          <a:lstStyle/>
          <a:p>
            <a:pPr>
              <a:lnSpc>
                <a:spcPct val="120000"/>
              </a:lnSpc>
              <a:spcBef>
                <a:spcPts val="0"/>
              </a:spcBef>
              <a:spcAft>
                <a:spcPts val="1200"/>
              </a:spcAft>
            </a:pPr>
            <a:r>
              <a:rPr lang="en-US" b="1" dirty="0">
                <a:solidFill>
                  <a:schemeClr val="accent2"/>
                </a:solidFill>
                <a:latin typeface="Century Gothic" panose="020B0502020202020204" pitchFamily="34" charset="0"/>
              </a:rPr>
              <a:t>College and career planning: </a:t>
            </a:r>
            <a:r>
              <a:rPr lang="en-US" dirty="0">
                <a:latin typeface="Century Gothic" panose="020B0502020202020204" pitchFamily="34" charset="0"/>
              </a:rPr>
              <a:t>Families will be able to access to information about education and career options. Parents can see whether their children are on track to meet a-g requirements and work with their schools to make course corrections.</a:t>
            </a:r>
          </a:p>
          <a:p>
            <a:pPr>
              <a:lnSpc>
                <a:spcPct val="120000"/>
              </a:lnSpc>
              <a:spcBef>
                <a:spcPts val="0"/>
              </a:spcBef>
              <a:spcAft>
                <a:spcPts val="1200"/>
              </a:spcAft>
            </a:pPr>
            <a:r>
              <a:rPr lang="en-US" b="1" dirty="0">
                <a:solidFill>
                  <a:schemeClr val="accent2"/>
                </a:solidFill>
                <a:latin typeface="Century Gothic" panose="020B0502020202020204" pitchFamily="34" charset="0"/>
              </a:rPr>
              <a:t>Financial aid: </a:t>
            </a:r>
            <a:r>
              <a:rPr lang="en-US" dirty="0">
                <a:latin typeface="Century Gothic" panose="020B0502020202020204" pitchFamily="34" charset="0"/>
              </a:rPr>
              <a:t>High school counselors can view whether students are completing their financial aid applications and provide more support to ensure that students can afford higher education.</a:t>
            </a:r>
          </a:p>
          <a:p>
            <a:pPr>
              <a:lnSpc>
                <a:spcPct val="120000"/>
              </a:lnSpc>
              <a:spcBef>
                <a:spcPts val="0"/>
              </a:spcBef>
              <a:spcAft>
                <a:spcPts val="1200"/>
              </a:spcAft>
            </a:pPr>
            <a:r>
              <a:rPr lang="en-US" b="1" dirty="0">
                <a:solidFill>
                  <a:schemeClr val="accent2"/>
                </a:solidFill>
                <a:latin typeface="Century Gothic" panose="020B0502020202020204" pitchFamily="34" charset="0"/>
              </a:rPr>
              <a:t>Better data: </a:t>
            </a:r>
            <a:r>
              <a:rPr lang="en-US" dirty="0">
                <a:latin typeface="Century Gothic" panose="020B0502020202020204" pitchFamily="34" charset="0"/>
              </a:rPr>
              <a:t>High schools can get help to ensure their courses are correctly flagged for a-g status, so there aren’t problems with students’ college applications.</a:t>
            </a:r>
          </a:p>
          <a:p>
            <a:pPr marL="0" indent="0">
              <a:buNone/>
            </a:pPr>
            <a:endParaRPr lang="en-US" dirty="0"/>
          </a:p>
        </p:txBody>
      </p:sp>
    </p:spTree>
    <p:extLst>
      <p:ext uri="{BB962C8B-B14F-4D97-AF65-F5344CB8AC3E}">
        <p14:creationId xmlns:p14="http://schemas.microsoft.com/office/powerpoint/2010/main" val="3736313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00767-3D9D-4E3D-91BA-D4305D64B038}"/>
              </a:ext>
            </a:extLst>
          </p:cNvPr>
          <p:cNvSpPr>
            <a:spLocks noGrp="1"/>
          </p:cNvSpPr>
          <p:nvPr>
            <p:ph type="title"/>
          </p:nvPr>
        </p:nvSpPr>
        <p:spPr/>
        <p:txBody>
          <a:bodyPr>
            <a:normAutofit/>
          </a:bodyPr>
          <a:lstStyle/>
          <a:p>
            <a:r>
              <a:rPr lang="en-US" sz="3200" dirty="0">
                <a:solidFill>
                  <a:schemeClr val="accent1">
                    <a:lumMod val="75000"/>
                  </a:schemeClr>
                </a:solidFill>
                <a:latin typeface="Century Gothic" panose="020B0502020202020204" pitchFamily="34" charset="0"/>
              </a:rPr>
              <a:t>Examples of Dashboard Content</a:t>
            </a:r>
          </a:p>
        </p:txBody>
      </p:sp>
      <p:sp>
        <p:nvSpPr>
          <p:cNvPr id="3" name="Content Placeholder 2">
            <a:extLst>
              <a:ext uri="{FF2B5EF4-FFF2-40B4-BE49-F238E27FC236}">
                <a16:creationId xmlns:a16="http://schemas.microsoft.com/office/drawing/2014/main" id="{8FAA8762-33BC-4C65-B614-71DF45D10E40}"/>
              </a:ext>
            </a:extLst>
          </p:cNvPr>
          <p:cNvSpPr>
            <a:spLocks noGrp="1"/>
          </p:cNvSpPr>
          <p:nvPr>
            <p:ph idx="1"/>
          </p:nvPr>
        </p:nvSpPr>
        <p:spPr>
          <a:xfrm>
            <a:off x="838200" y="1608455"/>
            <a:ext cx="10515600" cy="4884420"/>
          </a:xfrm>
        </p:spPr>
        <p:txBody>
          <a:bodyPr>
            <a:normAutofit fontScale="62500" lnSpcReduction="20000"/>
          </a:bodyPr>
          <a:lstStyle/>
          <a:p>
            <a:pPr marL="0" indent="0">
              <a:lnSpc>
                <a:spcPct val="120000"/>
              </a:lnSpc>
              <a:buNone/>
            </a:pPr>
            <a:r>
              <a:rPr lang="en-US" dirty="0">
                <a:latin typeface="Century Gothic" panose="020B0502020202020204" pitchFamily="34" charset="0"/>
              </a:rPr>
              <a:t>All of these topics will be displayed as </a:t>
            </a:r>
            <a:r>
              <a:rPr lang="en-US" b="1" dirty="0">
                <a:solidFill>
                  <a:schemeClr val="accent2"/>
                </a:solidFill>
                <a:latin typeface="Century Gothic" panose="020B0502020202020204" pitchFamily="34" charset="0"/>
              </a:rPr>
              <a:t>infographics</a:t>
            </a:r>
            <a:r>
              <a:rPr lang="en-US" dirty="0">
                <a:latin typeface="Century Gothic" panose="020B0502020202020204" pitchFamily="34" charset="0"/>
              </a:rPr>
              <a:t> that allow users to see </a:t>
            </a:r>
            <a:r>
              <a:rPr lang="en-US" b="1" dirty="0">
                <a:solidFill>
                  <a:schemeClr val="accent2"/>
                </a:solidFill>
                <a:latin typeface="Century Gothic" panose="020B0502020202020204" pitchFamily="34" charset="0"/>
              </a:rPr>
              <a:t>trends over time </a:t>
            </a:r>
            <a:r>
              <a:rPr lang="en-US" dirty="0">
                <a:latin typeface="Century Gothic" panose="020B0502020202020204" pitchFamily="34" charset="0"/>
              </a:rPr>
              <a:t>and the outcomes for different </a:t>
            </a:r>
            <a:r>
              <a:rPr lang="en-US" b="1" dirty="0">
                <a:solidFill>
                  <a:schemeClr val="accent2"/>
                </a:solidFill>
                <a:latin typeface="Century Gothic" panose="020B0502020202020204" pitchFamily="34" charset="0"/>
              </a:rPr>
              <a:t>groups of students</a:t>
            </a:r>
            <a:r>
              <a:rPr lang="en-US" dirty="0">
                <a:latin typeface="Century Gothic" panose="020B0502020202020204" pitchFamily="34" charset="0"/>
              </a:rPr>
              <a:t>, such as by race, gender, socioeconomic status, and many characteristics from disability to veteran status.</a:t>
            </a:r>
          </a:p>
          <a:p>
            <a:pPr marL="0" indent="0">
              <a:lnSpc>
                <a:spcPct val="120000"/>
              </a:lnSpc>
              <a:buNone/>
            </a:pPr>
            <a:endParaRPr lang="en-US" sz="1600" dirty="0">
              <a:latin typeface="Century Gothic" panose="020B0502020202020204" pitchFamily="34" charset="0"/>
            </a:endParaRPr>
          </a:p>
          <a:p>
            <a:pPr marL="0" indent="0">
              <a:lnSpc>
                <a:spcPct val="120000"/>
              </a:lnSpc>
              <a:buNone/>
            </a:pPr>
            <a:r>
              <a:rPr lang="en-US" dirty="0">
                <a:latin typeface="Century Gothic" panose="020B0502020202020204" pitchFamily="34" charset="0"/>
              </a:rPr>
              <a:t>Results can be viewed at the local institution, regional, and statewide levels.</a:t>
            </a:r>
          </a:p>
          <a:p>
            <a:pPr marL="0" indent="0">
              <a:lnSpc>
                <a:spcPct val="120000"/>
              </a:lnSpc>
              <a:buNone/>
            </a:pPr>
            <a:endParaRPr lang="en-US" sz="1700" dirty="0">
              <a:latin typeface="Century Gothic" panose="020B0502020202020204" pitchFamily="34" charset="0"/>
            </a:endParaRPr>
          </a:p>
          <a:p>
            <a:pPr>
              <a:lnSpc>
                <a:spcPct val="120000"/>
              </a:lnSpc>
            </a:pPr>
            <a:r>
              <a:rPr lang="en-US" dirty="0">
                <a:latin typeface="Century Gothic" panose="020B0502020202020204" pitchFamily="34" charset="0"/>
              </a:rPr>
              <a:t>Which colleges do K-12 students apply to, get accepted to, enroll, and persist in?</a:t>
            </a:r>
          </a:p>
          <a:p>
            <a:pPr>
              <a:lnSpc>
                <a:spcPct val="120000"/>
              </a:lnSpc>
            </a:pPr>
            <a:r>
              <a:rPr lang="en-US" dirty="0">
                <a:latin typeface="Century Gothic" panose="020B0502020202020204" pitchFamily="34" charset="0"/>
              </a:rPr>
              <a:t>How many students are eligible for financial aid but do not apply? How many students apply for financial aid but do not receive it? </a:t>
            </a:r>
          </a:p>
          <a:p>
            <a:pPr>
              <a:lnSpc>
                <a:spcPct val="120000"/>
              </a:lnSpc>
            </a:pPr>
            <a:r>
              <a:rPr lang="en-US" dirty="0">
                <a:latin typeface="Century Gothic" panose="020B0502020202020204" pitchFamily="34" charset="0"/>
              </a:rPr>
              <a:t>When students in community colleges transfer to a four-year institution, do they successfully earn a bachelor’s degree?</a:t>
            </a:r>
          </a:p>
          <a:p>
            <a:pPr>
              <a:lnSpc>
                <a:spcPct val="120000"/>
              </a:lnSpc>
            </a:pPr>
            <a:r>
              <a:rPr lang="en-US" dirty="0">
                <a:latin typeface="Century Gothic" panose="020B0502020202020204" pitchFamily="34" charset="0"/>
              </a:rPr>
              <a:t>How much do students earn after they graduate from college and what type of industries employ them?</a:t>
            </a:r>
          </a:p>
          <a:p>
            <a:pPr>
              <a:lnSpc>
                <a:spcPct val="120000"/>
              </a:lnSpc>
            </a:pPr>
            <a:endParaRPr lang="en-US" dirty="0">
              <a:latin typeface="Century Gothic" panose="020B0502020202020204" pitchFamily="34" charset="0"/>
            </a:endParaRPr>
          </a:p>
        </p:txBody>
      </p:sp>
    </p:spTree>
    <p:extLst>
      <p:ext uri="{BB962C8B-B14F-4D97-AF65-F5344CB8AC3E}">
        <p14:creationId xmlns:p14="http://schemas.microsoft.com/office/powerpoint/2010/main" val="1814411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00767-3D9D-4E3D-91BA-D4305D64B038}"/>
              </a:ext>
            </a:extLst>
          </p:cNvPr>
          <p:cNvSpPr>
            <a:spLocks noGrp="1"/>
          </p:cNvSpPr>
          <p:nvPr>
            <p:ph type="title"/>
          </p:nvPr>
        </p:nvSpPr>
        <p:spPr/>
        <p:txBody>
          <a:bodyPr>
            <a:normAutofit/>
          </a:bodyPr>
          <a:lstStyle/>
          <a:p>
            <a:r>
              <a:rPr lang="en-US" sz="3200" dirty="0">
                <a:solidFill>
                  <a:schemeClr val="accent1">
                    <a:lumMod val="75000"/>
                  </a:schemeClr>
                </a:solidFill>
                <a:latin typeface="Century Gothic" panose="020B0502020202020204" pitchFamily="34" charset="0"/>
              </a:rPr>
              <a:t>Examples of Query Builder Content</a:t>
            </a:r>
          </a:p>
        </p:txBody>
      </p:sp>
      <p:sp>
        <p:nvSpPr>
          <p:cNvPr id="3" name="Content Placeholder 2">
            <a:extLst>
              <a:ext uri="{FF2B5EF4-FFF2-40B4-BE49-F238E27FC236}">
                <a16:creationId xmlns:a16="http://schemas.microsoft.com/office/drawing/2014/main" id="{8FAA8762-33BC-4C65-B614-71DF45D10E40}"/>
              </a:ext>
            </a:extLst>
          </p:cNvPr>
          <p:cNvSpPr>
            <a:spLocks noGrp="1"/>
          </p:cNvSpPr>
          <p:nvPr>
            <p:ph idx="1"/>
          </p:nvPr>
        </p:nvSpPr>
        <p:spPr>
          <a:xfrm>
            <a:off x="838200" y="1608455"/>
            <a:ext cx="10515600" cy="4757839"/>
          </a:xfrm>
        </p:spPr>
        <p:txBody>
          <a:bodyPr>
            <a:normAutofit fontScale="85000" lnSpcReduction="20000"/>
          </a:bodyPr>
          <a:lstStyle/>
          <a:p>
            <a:pPr marL="0" indent="0">
              <a:lnSpc>
                <a:spcPct val="120000"/>
              </a:lnSpc>
              <a:buNone/>
            </a:pPr>
            <a:r>
              <a:rPr lang="en-US" dirty="0">
                <a:latin typeface="Century Gothic" panose="020B0502020202020204" pitchFamily="34" charset="0"/>
              </a:rPr>
              <a:t>Users can </a:t>
            </a:r>
            <a:r>
              <a:rPr lang="en-US" b="1" dirty="0">
                <a:solidFill>
                  <a:schemeClr val="accent2"/>
                </a:solidFill>
                <a:latin typeface="Century Gothic" panose="020B0502020202020204" pitchFamily="34" charset="0"/>
              </a:rPr>
              <a:t>select variables </a:t>
            </a:r>
            <a:r>
              <a:rPr lang="en-US" dirty="0">
                <a:latin typeface="Century Gothic" panose="020B0502020202020204" pitchFamily="34" charset="0"/>
              </a:rPr>
              <a:t>of their choice to generate </a:t>
            </a:r>
            <a:r>
              <a:rPr lang="en-US" b="1" dirty="0">
                <a:solidFill>
                  <a:schemeClr val="accent2"/>
                </a:solidFill>
                <a:latin typeface="Century Gothic" panose="020B0502020202020204" pitchFamily="34" charset="0"/>
              </a:rPr>
              <a:t>tables</a:t>
            </a:r>
            <a:r>
              <a:rPr lang="en-US" dirty="0">
                <a:latin typeface="Century Gothic" panose="020B0502020202020204" pitchFamily="34" charset="0"/>
              </a:rPr>
              <a:t> and </a:t>
            </a:r>
            <a:r>
              <a:rPr lang="en-US" b="1" dirty="0">
                <a:solidFill>
                  <a:schemeClr val="accent2"/>
                </a:solidFill>
                <a:latin typeface="Century Gothic" panose="020B0502020202020204" pitchFamily="34" charset="0"/>
              </a:rPr>
              <a:t>charts</a:t>
            </a:r>
            <a:r>
              <a:rPr lang="en-US" dirty="0">
                <a:latin typeface="Century Gothic" panose="020B0502020202020204" pitchFamily="34" charset="0"/>
              </a:rPr>
              <a:t> on student outcomes, with the ability to get more specific information about student experiences, such as:</a:t>
            </a:r>
          </a:p>
          <a:p>
            <a:pPr marL="0" indent="0">
              <a:lnSpc>
                <a:spcPct val="120000"/>
              </a:lnSpc>
              <a:buNone/>
            </a:pPr>
            <a:r>
              <a:rPr lang="en-US" dirty="0">
                <a:latin typeface="Century Gothic" panose="020B0502020202020204" pitchFamily="34" charset="0"/>
              </a:rPr>
              <a:t>How do community college transfer outcomes vary for students differ based on:</a:t>
            </a:r>
          </a:p>
          <a:p>
            <a:pPr>
              <a:lnSpc>
                <a:spcPct val="120000"/>
              </a:lnSpc>
            </a:pPr>
            <a:r>
              <a:rPr lang="en-US" dirty="0">
                <a:latin typeface="Century Gothic" panose="020B0502020202020204" pitchFamily="34" charset="0"/>
              </a:rPr>
              <a:t>Educational goal</a:t>
            </a:r>
          </a:p>
          <a:p>
            <a:pPr>
              <a:lnSpc>
                <a:spcPct val="120000"/>
              </a:lnSpc>
            </a:pPr>
            <a:r>
              <a:rPr lang="en-US" dirty="0">
                <a:latin typeface="Century Gothic" panose="020B0502020202020204" pitchFamily="34" charset="0"/>
              </a:rPr>
              <a:t>Transfer preparation level</a:t>
            </a:r>
          </a:p>
          <a:p>
            <a:pPr>
              <a:lnSpc>
                <a:spcPct val="120000"/>
              </a:lnSpc>
            </a:pPr>
            <a:r>
              <a:rPr lang="en-US" dirty="0">
                <a:latin typeface="Century Gothic" panose="020B0502020202020204" pitchFamily="34" charset="0"/>
              </a:rPr>
              <a:t>Award type and program</a:t>
            </a:r>
          </a:p>
          <a:p>
            <a:pPr>
              <a:lnSpc>
                <a:spcPct val="120000"/>
              </a:lnSpc>
            </a:pPr>
            <a:r>
              <a:rPr lang="en-US" dirty="0">
                <a:latin typeface="Century Gothic" panose="020B0502020202020204" pitchFamily="34" charset="0"/>
              </a:rPr>
              <a:t>History of enrollment in multiple colleges</a:t>
            </a:r>
          </a:p>
          <a:p>
            <a:pPr>
              <a:lnSpc>
                <a:spcPct val="120000"/>
              </a:lnSpc>
            </a:pPr>
            <a:r>
              <a:rPr lang="en-US" dirty="0">
                <a:latin typeface="Century Gothic" panose="020B0502020202020204" pitchFamily="34" charset="0"/>
              </a:rPr>
              <a:t>Declared major</a:t>
            </a:r>
          </a:p>
          <a:p>
            <a:pPr>
              <a:lnSpc>
                <a:spcPct val="120000"/>
              </a:lnSpc>
            </a:pPr>
            <a:endParaRPr lang="en-US" dirty="0">
              <a:latin typeface="Century Gothic" panose="020B0502020202020204" pitchFamily="34" charset="0"/>
            </a:endParaRPr>
          </a:p>
          <a:p>
            <a:pPr>
              <a:lnSpc>
                <a:spcPct val="120000"/>
              </a:lnSpc>
            </a:pPr>
            <a:endParaRPr lang="en-US" dirty="0">
              <a:latin typeface="Century Gothic" panose="020B0502020202020204" pitchFamily="34" charset="0"/>
            </a:endParaRPr>
          </a:p>
        </p:txBody>
      </p:sp>
    </p:spTree>
    <p:extLst>
      <p:ext uri="{BB962C8B-B14F-4D97-AF65-F5344CB8AC3E}">
        <p14:creationId xmlns:p14="http://schemas.microsoft.com/office/powerpoint/2010/main" val="1208889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4D162-4152-1149-9AD0-8A675BCA8A24}"/>
              </a:ext>
            </a:extLst>
          </p:cNvPr>
          <p:cNvSpPr>
            <a:spLocks noGrp="1"/>
          </p:cNvSpPr>
          <p:nvPr>
            <p:ph type="title"/>
          </p:nvPr>
        </p:nvSpPr>
        <p:spPr/>
        <p:txBody>
          <a:bodyPr>
            <a:normAutofit/>
          </a:bodyPr>
          <a:lstStyle/>
          <a:p>
            <a:r>
              <a:rPr lang="en-US" sz="3200" dirty="0">
                <a:solidFill>
                  <a:schemeClr val="accent1">
                    <a:lumMod val="75000"/>
                  </a:schemeClr>
                </a:solidFill>
                <a:latin typeface="Century Gothic" panose="020B0502020202020204" pitchFamily="34" charset="0"/>
              </a:rPr>
              <a:t>Focused on privacy and neutrality</a:t>
            </a:r>
          </a:p>
        </p:txBody>
      </p:sp>
      <p:sp>
        <p:nvSpPr>
          <p:cNvPr id="3" name="Content Placeholder 2">
            <a:extLst>
              <a:ext uri="{FF2B5EF4-FFF2-40B4-BE49-F238E27FC236}">
                <a16:creationId xmlns:a16="http://schemas.microsoft.com/office/drawing/2014/main" id="{D7F208FF-50AF-C641-AC7E-66552A3D416F}"/>
              </a:ext>
            </a:extLst>
          </p:cNvPr>
          <p:cNvSpPr>
            <a:spLocks noGrp="1"/>
          </p:cNvSpPr>
          <p:nvPr>
            <p:ph idx="1"/>
          </p:nvPr>
        </p:nvSpPr>
        <p:spPr>
          <a:xfrm>
            <a:off x="838201" y="1558925"/>
            <a:ext cx="10515600" cy="4674566"/>
          </a:xfrm>
        </p:spPr>
        <p:txBody>
          <a:bodyPr>
            <a:normAutofit fontScale="70000" lnSpcReduction="20000"/>
          </a:bodyPr>
          <a:lstStyle/>
          <a:p>
            <a:pPr>
              <a:lnSpc>
                <a:spcPct val="140000"/>
              </a:lnSpc>
            </a:pPr>
            <a:r>
              <a:rPr lang="en-US" dirty="0">
                <a:latin typeface="Century Gothic" panose="020B0502020202020204" pitchFamily="34" charset="0"/>
              </a:rPr>
              <a:t>Data will be hosted by an </a:t>
            </a:r>
            <a:r>
              <a:rPr lang="en-US" b="1" dirty="0">
                <a:solidFill>
                  <a:schemeClr val="accent2"/>
                </a:solidFill>
                <a:latin typeface="Century Gothic" panose="020B0502020202020204" pitchFamily="34" charset="0"/>
              </a:rPr>
              <a:t>independent third party</a:t>
            </a:r>
            <a:r>
              <a:rPr lang="en-US" sz="2900" dirty="0">
                <a:latin typeface="Century Gothic" panose="020B0502020202020204" pitchFamily="34" charset="0"/>
              </a:rPr>
              <a:t>—the Government Operations Agency—with </a:t>
            </a:r>
            <a:r>
              <a:rPr lang="en-US" dirty="0">
                <a:latin typeface="Century Gothic" panose="020B0502020202020204" pitchFamily="34" charset="0"/>
              </a:rPr>
              <a:t>oversight from a governing board that is accountable to taxpayers. It will not conduct its own research or issue policy statements.</a:t>
            </a:r>
          </a:p>
          <a:p>
            <a:pPr>
              <a:lnSpc>
                <a:spcPct val="140000"/>
              </a:lnSpc>
            </a:pPr>
            <a:r>
              <a:rPr lang="en-US" dirty="0">
                <a:latin typeface="Century Gothic" panose="020B0502020202020204" pitchFamily="34" charset="0"/>
              </a:rPr>
              <a:t>Fo</a:t>
            </a:r>
            <a:r>
              <a:rPr lang="en-US" sz="2900" dirty="0">
                <a:latin typeface="Century Gothic" panose="020B0502020202020204" pitchFamily="34" charset="0"/>
              </a:rPr>
              <a:t>r college eligibility, transcript, and social service history data, individuals </a:t>
            </a:r>
            <a:r>
              <a:rPr lang="en-US" dirty="0">
                <a:latin typeface="Century Gothic" panose="020B0502020202020204" pitchFamily="34" charset="0"/>
              </a:rPr>
              <a:t>and their families, or authorized school personnel, will access tools through a </a:t>
            </a:r>
            <a:r>
              <a:rPr lang="en-US" b="1" dirty="0">
                <a:solidFill>
                  <a:schemeClr val="accent2"/>
                </a:solidFill>
                <a:latin typeface="Century Gothic" panose="020B0502020202020204" pitchFamily="34" charset="0"/>
              </a:rPr>
              <a:t>password-protected interface</a:t>
            </a:r>
            <a:r>
              <a:rPr lang="en-US" b="1" dirty="0">
                <a:latin typeface="Century Gothic" panose="020B0502020202020204" pitchFamily="34" charset="0"/>
              </a:rPr>
              <a:t>.</a:t>
            </a:r>
          </a:p>
          <a:p>
            <a:pPr>
              <a:lnSpc>
                <a:spcPct val="140000"/>
              </a:lnSpc>
            </a:pPr>
            <a:r>
              <a:rPr lang="en-US" dirty="0">
                <a:latin typeface="Century Gothic" panose="020B0502020202020204" pitchFamily="34" charset="0"/>
              </a:rPr>
              <a:t>When looking at education and career outcomes, the public will only see </a:t>
            </a:r>
            <a:r>
              <a:rPr lang="en-US" b="1" dirty="0">
                <a:solidFill>
                  <a:schemeClr val="accent2"/>
                </a:solidFill>
                <a:latin typeface="Century Gothic" panose="020B0502020202020204" pitchFamily="34" charset="0"/>
              </a:rPr>
              <a:t>trends and summaries for anonymized groups of students</a:t>
            </a:r>
            <a:r>
              <a:rPr lang="en-US" b="1" dirty="0">
                <a:latin typeface="Century Gothic" panose="020B0502020202020204" pitchFamily="34" charset="0"/>
              </a:rPr>
              <a:t>, </a:t>
            </a:r>
            <a:r>
              <a:rPr lang="en-US" dirty="0">
                <a:latin typeface="Century Gothic" panose="020B0502020202020204" pitchFamily="34" charset="0"/>
              </a:rPr>
              <a:t>with individual </a:t>
            </a:r>
            <a:r>
              <a:rPr lang="en-US" b="1" dirty="0">
                <a:solidFill>
                  <a:srgbClr val="F5821F"/>
                </a:solidFill>
                <a:latin typeface="Century Gothic" panose="020B0502020202020204" pitchFamily="34" charset="0"/>
              </a:rPr>
              <a:t>information kept private.</a:t>
            </a:r>
          </a:p>
          <a:p>
            <a:pPr>
              <a:lnSpc>
                <a:spcPct val="140000"/>
              </a:lnSpc>
            </a:pPr>
            <a:r>
              <a:rPr lang="en-US" dirty="0">
                <a:latin typeface="Century Gothic" panose="020B0502020202020204" pitchFamily="34" charset="0"/>
              </a:rPr>
              <a:t>For research projects, individual identities will be hidden, and studies must be approved through a </a:t>
            </a:r>
            <a:r>
              <a:rPr lang="en-US" b="1" dirty="0">
                <a:solidFill>
                  <a:schemeClr val="accent2"/>
                </a:solidFill>
                <a:latin typeface="Century Gothic" panose="020B0502020202020204" pitchFamily="34" charset="0"/>
              </a:rPr>
              <a:t>data request process</a:t>
            </a:r>
            <a:r>
              <a:rPr lang="en-US" dirty="0">
                <a:latin typeface="Century Gothic" panose="020B0502020202020204" pitchFamily="34" charset="0"/>
              </a:rPr>
              <a:t>.</a:t>
            </a:r>
            <a:endParaRPr lang="en-US" dirty="0"/>
          </a:p>
        </p:txBody>
      </p:sp>
    </p:spTree>
    <p:extLst>
      <p:ext uri="{BB962C8B-B14F-4D97-AF65-F5344CB8AC3E}">
        <p14:creationId xmlns:p14="http://schemas.microsoft.com/office/powerpoint/2010/main" val="1057927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00767-3D9D-4E3D-91BA-D4305D64B038}"/>
              </a:ext>
            </a:extLst>
          </p:cNvPr>
          <p:cNvSpPr>
            <a:spLocks noGrp="1"/>
          </p:cNvSpPr>
          <p:nvPr>
            <p:ph type="title"/>
          </p:nvPr>
        </p:nvSpPr>
        <p:spPr>
          <a:xfrm>
            <a:off x="648929" y="629266"/>
            <a:ext cx="3505495" cy="1622321"/>
          </a:xfrm>
        </p:spPr>
        <p:txBody>
          <a:bodyPr>
            <a:normAutofit/>
          </a:bodyPr>
          <a:lstStyle/>
          <a:p>
            <a:r>
              <a:rPr lang="en-US" dirty="0">
                <a:latin typeface="Century Gothic" panose="020B0502020202020204" pitchFamily="34" charset="0"/>
              </a:rPr>
              <a:t>Read the specifics</a:t>
            </a:r>
          </a:p>
        </p:txBody>
      </p:sp>
      <p:sp>
        <p:nvSpPr>
          <p:cNvPr id="3" name="Content Placeholder 2">
            <a:extLst>
              <a:ext uri="{FF2B5EF4-FFF2-40B4-BE49-F238E27FC236}">
                <a16:creationId xmlns:a16="http://schemas.microsoft.com/office/drawing/2014/main" id="{8FAA8762-33BC-4C65-B614-71DF45D10E40}"/>
              </a:ext>
            </a:extLst>
          </p:cNvPr>
          <p:cNvSpPr>
            <a:spLocks noGrp="1"/>
          </p:cNvSpPr>
          <p:nvPr>
            <p:ph idx="1"/>
          </p:nvPr>
        </p:nvSpPr>
        <p:spPr>
          <a:xfrm>
            <a:off x="552677" y="3060551"/>
            <a:ext cx="3505494" cy="2377724"/>
          </a:xfrm>
        </p:spPr>
        <p:txBody>
          <a:bodyPr>
            <a:normAutofit/>
          </a:bodyPr>
          <a:lstStyle/>
          <a:p>
            <a:pPr marL="0" indent="0">
              <a:buNone/>
            </a:pPr>
            <a:r>
              <a:rPr lang="en-US" sz="2000" dirty="0">
                <a:latin typeface="Century Gothic" panose="020B0502020202020204" pitchFamily="34" charset="0"/>
              </a:rPr>
              <a:t>Background information and recommendations are available at:</a:t>
            </a:r>
          </a:p>
          <a:p>
            <a:pPr marL="0" indent="0">
              <a:buNone/>
            </a:pPr>
            <a:endParaRPr lang="en-US" sz="2000" dirty="0">
              <a:latin typeface="Century Gothic" panose="020B0502020202020204" pitchFamily="34" charset="0"/>
            </a:endParaRPr>
          </a:p>
          <a:p>
            <a:pPr marL="0" indent="0">
              <a:buNone/>
            </a:pPr>
            <a:r>
              <a:rPr lang="en-US" sz="2000" b="1" dirty="0">
                <a:latin typeface="Century Gothic" panose="020B0502020202020204" pitchFamily="34" charset="0"/>
              </a:rPr>
              <a:t>cadatasystem.wested.org</a:t>
            </a:r>
          </a:p>
          <a:p>
            <a:pPr marL="0" indent="0">
              <a:buNone/>
            </a:pPr>
            <a:endParaRPr lang="en-US" sz="2000" dirty="0">
              <a:latin typeface="Century Gothic" panose="020B0502020202020204" pitchFamily="34" charset="0"/>
            </a:endParaRPr>
          </a:p>
          <a:p>
            <a:endParaRPr lang="en-US" sz="2000" dirty="0">
              <a:latin typeface="Century Gothic" panose="020B0502020202020204" pitchFamily="34" charset="0"/>
            </a:endParaRPr>
          </a:p>
        </p:txBody>
      </p:sp>
      <p:pic>
        <p:nvPicPr>
          <p:cNvPr id="7" name="Picture 6">
            <a:extLst>
              <a:ext uri="{FF2B5EF4-FFF2-40B4-BE49-F238E27FC236}">
                <a16:creationId xmlns:a16="http://schemas.microsoft.com/office/drawing/2014/main" id="{17F3395E-CBAC-46C0-89EB-AD72ECB058F3}"/>
              </a:ext>
            </a:extLst>
          </p:cNvPr>
          <p:cNvPicPr>
            <a:picLocks noChangeAspect="1"/>
          </p:cNvPicPr>
          <p:nvPr/>
        </p:nvPicPr>
        <p:blipFill>
          <a:blip r:embed="rId3"/>
          <a:stretch>
            <a:fillRect/>
          </a:stretch>
        </p:blipFill>
        <p:spPr>
          <a:xfrm>
            <a:off x="4392186" y="1417960"/>
            <a:ext cx="6473122" cy="5004482"/>
          </a:xfrm>
          <a:prstGeom prst="rect">
            <a:avLst/>
          </a:prstGeom>
        </p:spPr>
      </p:pic>
      <p:sp>
        <p:nvSpPr>
          <p:cNvPr id="6" name="Arrow: Right 5">
            <a:extLst>
              <a:ext uri="{FF2B5EF4-FFF2-40B4-BE49-F238E27FC236}">
                <a16:creationId xmlns:a16="http://schemas.microsoft.com/office/drawing/2014/main" id="{83F8DC62-E6F3-46E8-A590-3279B2D97193}"/>
              </a:ext>
            </a:extLst>
          </p:cNvPr>
          <p:cNvSpPr/>
          <p:nvPr/>
        </p:nvSpPr>
        <p:spPr>
          <a:xfrm rot="5400000">
            <a:off x="8971220" y="792219"/>
            <a:ext cx="1357151" cy="64382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0596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00767-3D9D-4E3D-91BA-D4305D64B038}"/>
              </a:ext>
            </a:extLst>
          </p:cNvPr>
          <p:cNvSpPr>
            <a:spLocks noGrp="1"/>
          </p:cNvSpPr>
          <p:nvPr>
            <p:ph type="title"/>
          </p:nvPr>
        </p:nvSpPr>
        <p:spPr>
          <a:xfrm>
            <a:off x="838200" y="365125"/>
            <a:ext cx="10515600" cy="1101725"/>
          </a:xfrm>
        </p:spPr>
        <p:txBody>
          <a:bodyPr>
            <a:normAutofit/>
          </a:bodyPr>
          <a:lstStyle/>
          <a:p>
            <a:pPr>
              <a:lnSpc>
                <a:spcPct val="100000"/>
              </a:lnSpc>
            </a:pPr>
            <a:r>
              <a:rPr lang="en-US" sz="3200" dirty="0">
                <a:solidFill>
                  <a:schemeClr val="accent1">
                    <a:lumMod val="75000"/>
                  </a:schemeClr>
                </a:solidFill>
                <a:latin typeface="Century Gothic" panose="020B0502020202020204" pitchFamily="34" charset="0"/>
              </a:rPr>
              <a:t>Resources</a:t>
            </a:r>
          </a:p>
        </p:txBody>
      </p:sp>
      <p:sp>
        <p:nvSpPr>
          <p:cNvPr id="3" name="Content Placeholder 2">
            <a:extLst>
              <a:ext uri="{FF2B5EF4-FFF2-40B4-BE49-F238E27FC236}">
                <a16:creationId xmlns:a16="http://schemas.microsoft.com/office/drawing/2014/main" id="{8FAA8762-33BC-4C65-B614-71DF45D10E40}"/>
              </a:ext>
            </a:extLst>
          </p:cNvPr>
          <p:cNvSpPr>
            <a:spLocks noGrp="1"/>
          </p:cNvSpPr>
          <p:nvPr>
            <p:ph idx="1"/>
          </p:nvPr>
        </p:nvSpPr>
        <p:spPr>
          <a:xfrm>
            <a:off x="838200" y="1466850"/>
            <a:ext cx="10515600" cy="4891088"/>
          </a:xfrm>
        </p:spPr>
        <p:txBody>
          <a:bodyPr>
            <a:normAutofit/>
          </a:bodyPr>
          <a:lstStyle/>
          <a:p>
            <a:pPr>
              <a:lnSpc>
                <a:spcPct val="120000"/>
              </a:lnSpc>
            </a:pPr>
            <a:r>
              <a:rPr lang="en-US" dirty="0">
                <a:latin typeface="Century Gothic" panose="020B0502020202020204" pitchFamily="34" charset="0"/>
              </a:rPr>
              <a:t>Website: </a:t>
            </a:r>
            <a:r>
              <a:rPr lang="en-US" dirty="0">
                <a:latin typeface="Century Gothic" panose="020B0502020202020204" pitchFamily="34" charset="0"/>
                <a:hlinkClick r:id="rId3"/>
              </a:rPr>
              <a:t>https://cadatasystem.wested.org/</a:t>
            </a:r>
            <a:endParaRPr lang="en-US" dirty="0">
              <a:latin typeface="Century Gothic" panose="020B0502020202020204" pitchFamily="34" charset="0"/>
            </a:endParaRPr>
          </a:p>
          <a:p>
            <a:pPr>
              <a:lnSpc>
                <a:spcPct val="120000"/>
              </a:lnSpc>
            </a:pPr>
            <a:r>
              <a:rPr lang="en-US" dirty="0">
                <a:latin typeface="Century Gothic" panose="020B0502020202020204" pitchFamily="34" charset="0"/>
              </a:rPr>
              <a:t>Join our listserv: </a:t>
            </a:r>
            <a:r>
              <a:rPr lang="en-US" dirty="0">
                <a:latin typeface="Century Gothic" panose="020B0502020202020204" pitchFamily="34" charset="0"/>
                <a:hlinkClick r:id="rId4"/>
              </a:rPr>
              <a:t>https://cadatasystem.wested.org/listserv</a:t>
            </a:r>
            <a:endParaRPr lang="en-US" dirty="0">
              <a:latin typeface="Century Gothic" panose="020B0502020202020204" pitchFamily="34" charset="0"/>
            </a:endParaRPr>
          </a:p>
          <a:p>
            <a:pPr>
              <a:lnSpc>
                <a:spcPct val="120000"/>
              </a:lnSpc>
            </a:pPr>
            <a:r>
              <a:rPr lang="en-US" dirty="0">
                <a:latin typeface="Century Gothic" panose="020B0502020202020204" pitchFamily="34" charset="0"/>
              </a:rPr>
              <a:t>All meetings are open to the public, have time allotted for public comment, and are held via Zoom</a:t>
            </a:r>
          </a:p>
          <a:p>
            <a:pPr>
              <a:lnSpc>
                <a:spcPct val="120000"/>
              </a:lnSpc>
            </a:pPr>
            <a:r>
              <a:rPr lang="en-US" dirty="0">
                <a:latin typeface="Century Gothic" panose="020B0502020202020204" pitchFamily="34" charset="0"/>
              </a:rPr>
              <a:t>Questions? Email Kathy Booth </a:t>
            </a:r>
            <a:r>
              <a:rPr lang="en-US" dirty="0">
                <a:latin typeface="Century Gothic" panose="020B0502020202020204" pitchFamily="34" charset="0"/>
                <a:hlinkClick r:id="rId5"/>
              </a:rPr>
              <a:t>kbooth@wested.org</a:t>
            </a:r>
            <a:endParaRPr lang="en-US" dirty="0">
              <a:latin typeface="Century Gothic" panose="020B0502020202020204" pitchFamily="34" charset="0"/>
            </a:endParaRPr>
          </a:p>
          <a:p>
            <a:pPr>
              <a:lnSpc>
                <a:spcPct val="120000"/>
              </a:lnSpc>
            </a:pPr>
            <a:endParaRPr lang="en-US" dirty="0">
              <a:latin typeface="Century Gothic" panose="020B0502020202020204" pitchFamily="34" charset="0"/>
            </a:endParaRPr>
          </a:p>
          <a:p>
            <a:pPr>
              <a:lnSpc>
                <a:spcPct val="120000"/>
              </a:lnSpc>
            </a:pPr>
            <a:endParaRPr lang="en-US" dirty="0">
              <a:latin typeface="Century Gothic" panose="020B0502020202020204" pitchFamily="34" charset="0"/>
            </a:endParaRPr>
          </a:p>
          <a:p>
            <a:pPr marL="0" indent="0">
              <a:lnSpc>
                <a:spcPct val="120000"/>
              </a:lnSpc>
              <a:buNone/>
            </a:pPr>
            <a:endParaRPr lang="en-US" dirty="0">
              <a:latin typeface="Century Gothic" panose="020B0502020202020204" pitchFamily="34" charset="0"/>
            </a:endParaRPr>
          </a:p>
          <a:p>
            <a:pPr>
              <a:lnSpc>
                <a:spcPct val="120000"/>
              </a:lnSpc>
            </a:pPr>
            <a:endParaRPr lang="en-US" dirty="0">
              <a:latin typeface="Century Gothic" panose="020B0502020202020204" pitchFamily="34" charset="0"/>
            </a:endParaRPr>
          </a:p>
        </p:txBody>
      </p:sp>
    </p:spTree>
    <p:extLst>
      <p:ext uri="{BB962C8B-B14F-4D97-AF65-F5344CB8AC3E}">
        <p14:creationId xmlns:p14="http://schemas.microsoft.com/office/powerpoint/2010/main" val="3017784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557" y="365125"/>
            <a:ext cx="11517443" cy="1325563"/>
          </a:xfrm>
        </p:spPr>
        <p:txBody>
          <a:bodyPr>
            <a:normAutofit/>
          </a:bodyPr>
          <a:lstStyle/>
          <a:p>
            <a:r>
              <a:rPr lang="en-US" sz="3200" dirty="0">
                <a:solidFill>
                  <a:schemeClr val="accent1">
                    <a:lumMod val="75000"/>
                  </a:schemeClr>
                </a:solidFill>
                <a:latin typeface="Century Gothic" panose="020B0502020202020204" pitchFamily="34" charset="0"/>
              </a:rPr>
              <a:t>The challenge: California needs actionable information</a:t>
            </a:r>
          </a:p>
        </p:txBody>
      </p:sp>
      <p:sp>
        <p:nvSpPr>
          <p:cNvPr id="3" name="Content Placeholder 2"/>
          <p:cNvSpPr>
            <a:spLocks noGrp="1"/>
          </p:cNvSpPr>
          <p:nvPr>
            <p:ph idx="1"/>
          </p:nvPr>
        </p:nvSpPr>
        <p:spPr>
          <a:xfrm>
            <a:off x="760562" y="1566831"/>
            <a:ext cx="10583174" cy="4800027"/>
          </a:xfrm>
        </p:spPr>
        <p:txBody>
          <a:bodyPr>
            <a:normAutofit lnSpcReduction="10000"/>
          </a:bodyPr>
          <a:lstStyle/>
          <a:p>
            <a:pPr>
              <a:lnSpc>
                <a:spcPct val="120000"/>
              </a:lnSpc>
            </a:pPr>
            <a:r>
              <a:rPr lang="en-US" dirty="0">
                <a:latin typeface="Century Gothic" panose="020B0502020202020204" pitchFamily="34" charset="0"/>
              </a:rPr>
              <a:t>California</a:t>
            </a:r>
            <a:r>
              <a:rPr lang="en-US" dirty="0"/>
              <a:t> </a:t>
            </a:r>
            <a:r>
              <a:rPr lang="en-US" dirty="0">
                <a:latin typeface="Century Gothic" panose="020B0502020202020204" pitchFamily="34" charset="0"/>
              </a:rPr>
              <a:t>has</a:t>
            </a:r>
            <a:r>
              <a:rPr lang="en-US" dirty="0"/>
              <a:t> </a:t>
            </a:r>
            <a:r>
              <a:rPr lang="en-US" b="1" dirty="0">
                <a:solidFill>
                  <a:schemeClr val="accent2"/>
                </a:solidFill>
                <a:latin typeface="Century Gothic" panose="020B0502020202020204" pitchFamily="34" charset="0"/>
              </a:rPr>
              <a:t>separate, disconnected information </a:t>
            </a:r>
            <a:r>
              <a:rPr lang="en-US" dirty="0">
                <a:latin typeface="Century Gothic" panose="020B0502020202020204" pitchFamily="34" charset="0"/>
              </a:rPr>
              <a:t>on various education systems, social service programs, and employment.</a:t>
            </a:r>
          </a:p>
          <a:p>
            <a:pPr>
              <a:lnSpc>
                <a:spcPct val="120000"/>
              </a:lnSpc>
            </a:pPr>
            <a:r>
              <a:rPr lang="en-US" dirty="0">
                <a:latin typeface="Century Gothic" panose="020B0502020202020204" pitchFamily="34" charset="0"/>
              </a:rPr>
              <a:t>It has </a:t>
            </a:r>
            <a:r>
              <a:rPr lang="en-US" b="1" dirty="0">
                <a:solidFill>
                  <a:schemeClr val="accent2"/>
                </a:solidFill>
                <a:latin typeface="Century Gothic" panose="020B0502020202020204" pitchFamily="34" charset="0"/>
              </a:rPr>
              <a:t>been challenging to identify barriers and successes </a:t>
            </a:r>
            <a:r>
              <a:rPr lang="en-US" dirty="0">
                <a:latin typeface="Century Gothic" panose="020B0502020202020204" pitchFamily="34" charset="0"/>
              </a:rPr>
              <a:t>for Californians as they move from early childhood through adulthood. </a:t>
            </a:r>
            <a:endParaRPr lang="en-US" dirty="0"/>
          </a:p>
          <a:p>
            <a:pPr>
              <a:lnSpc>
                <a:spcPct val="120000"/>
              </a:lnSpc>
            </a:pPr>
            <a:r>
              <a:rPr lang="en-US" b="1" dirty="0">
                <a:solidFill>
                  <a:schemeClr val="accent2"/>
                </a:solidFill>
                <a:latin typeface="Century Gothic" panose="020B0502020202020204" pitchFamily="34" charset="0"/>
              </a:rPr>
              <a:t>Actionable information </a:t>
            </a:r>
            <a:r>
              <a:rPr lang="en-US" dirty="0">
                <a:latin typeface="Century Gothic" panose="020B0502020202020204" pitchFamily="34" charset="0"/>
              </a:rPr>
              <a:t>needs to be in the hands of </a:t>
            </a:r>
            <a:r>
              <a:rPr lang="en-US" b="1" dirty="0">
                <a:solidFill>
                  <a:schemeClr val="accent2"/>
                </a:solidFill>
                <a:latin typeface="Century Gothic" panose="020B0502020202020204" pitchFamily="34" charset="0"/>
              </a:rPr>
              <a:t>communities and families </a:t>
            </a:r>
            <a:r>
              <a:rPr lang="en-US" dirty="0">
                <a:latin typeface="Century Gothic" panose="020B0502020202020204" pitchFamily="34" charset="0"/>
              </a:rPr>
              <a:t>to help create better outcomes for all Californians.</a:t>
            </a:r>
          </a:p>
        </p:txBody>
      </p:sp>
    </p:spTree>
    <p:extLst>
      <p:ext uri="{BB962C8B-B14F-4D97-AF65-F5344CB8AC3E}">
        <p14:creationId xmlns:p14="http://schemas.microsoft.com/office/powerpoint/2010/main" val="711823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744C6-AFC3-4F07-8A4C-87624B65D2B9}"/>
              </a:ext>
            </a:extLst>
          </p:cNvPr>
          <p:cNvSpPr>
            <a:spLocks noGrp="1"/>
          </p:cNvSpPr>
          <p:nvPr>
            <p:ph type="title"/>
          </p:nvPr>
        </p:nvSpPr>
        <p:spPr/>
        <p:txBody>
          <a:bodyPr/>
          <a:lstStyle/>
          <a:p>
            <a:r>
              <a:rPr lang="en-US" sz="3200" dirty="0">
                <a:solidFill>
                  <a:schemeClr val="accent1">
                    <a:lumMod val="75000"/>
                  </a:schemeClr>
                </a:solidFill>
                <a:latin typeface="Century Gothic" panose="020B0502020202020204" pitchFamily="34" charset="0"/>
              </a:rPr>
              <a:t>Taking action: The Cradle-to-Career data system</a:t>
            </a:r>
          </a:p>
        </p:txBody>
      </p:sp>
      <p:sp>
        <p:nvSpPr>
          <p:cNvPr id="3" name="Content Placeholder 2">
            <a:extLst>
              <a:ext uri="{FF2B5EF4-FFF2-40B4-BE49-F238E27FC236}">
                <a16:creationId xmlns:a16="http://schemas.microsoft.com/office/drawing/2014/main" id="{C61D8C1A-B6EF-4B13-AC28-5B934C592460}"/>
              </a:ext>
            </a:extLst>
          </p:cNvPr>
          <p:cNvSpPr>
            <a:spLocks noGrp="1"/>
          </p:cNvSpPr>
          <p:nvPr>
            <p:ph idx="1"/>
          </p:nvPr>
        </p:nvSpPr>
        <p:spPr/>
        <p:txBody>
          <a:bodyPr>
            <a:normAutofit/>
          </a:bodyPr>
          <a:lstStyle/>
          <a:p>
            <a:pPr>
              <a:lnSpc>
                <a:spcPct val="120000"/>
              </a:lnSpc>
            </a:pPr>
            <a:r>
              <a:rPr lang="en-US" sz="2400" dirty="0">
                <a:latin typeface="Century Gothic" panose="020B0502020202020204" pitchFamily="34" charset="0"/>
              </a:rPr>
              <a:t>In 2019, California enacted the </a:t>
            </a:r>
            <a:r>
              <a:rPr lang="en-US" sz="2400" dirty="0">
                <a:latin typeface="Century Gothic" panose="020B0502020202020204" pitchFamily="34" charset="0"/>
                <a:hlinkClick r:id="rId3"/>
              </a:rPr>
              <a:t>Cradle-to-Career Data System Act</a:t>
            </a:r>
            <a:r>
              <a:rPr lang="en-US" sz="2400" dirty="0">
                <a:latin typeface="Century Gothic" panose="020B0502020202020204" pitchFamily="34" charset="0"/>
              </a:rPr>
              <a:t>, which called for the establishment of a state longitudinal data system to </a:t>
            </a:r>
            <a:r>
              <a:rPr lang="en-US" sz="2400" b="1" dirty="0">
                <a:solidFill>
                  <a:schemeClr val="accent2"/>
                </a:solidFill>
                <a:latin typeface="Century Gothic" panose="020B0502020202020204" pitchFamily="34" charset="0"/>
              </a:rPr>
              <a:t>link existing </a:t>
            </a:r>
            <a:r>
              <a:rPr lang="en-US" sz="2400" dirty="0">
                <a:latin typeface="Century Gothic" panose="020B0502020202020204" pitchFamily="34" charset="0"/>
              </a:rPr>
              <a:t>education, social services, and workforce information. </a:t>
            </a:r>
          </a:p>
          <a:p>
            <a:pPr>
              <a:lnSpc>
                <a:spcPct val="120000"/>
              </a:lnSpc>
            </a:pPr>
            <a:r>
              <a:rPr lang="en-US" sz="2400" dirty="0">
                <a:latin typeface="Century Gothic" panose="020B0502020202020204" pitchFamily="34" charset="0"/>
              </a:rPr>
              <a:t>The Act articulated the scope of an </a:t>
            </a:r>
            <a:r>
              <a:rPr lang="en-US" sz="2400" b="1" dirty="0">
                <a:solidFill>
                  <a:schemeClr val="accent2"/>
                </a:solidFill>
                <a:latin typeface="Century Gothic" panose="020B0502020202020204" pitchFamily="34" charset="0"/>
              </a:rPr>
              <a:t>18-month planning process </a:t>
            </a:r>
            <a:r>
              <a:rPr lang="en-US" sz="2400" dirty="0">
                <a:latin typeface="Century Gothic" panose="020B0502020202020204" pitchFamily="34" charset="0"/>
              </a:rPr>
              <a:t>to be shaped by a workgroup that consists of the partner entities named in the Act. The planning process, which is being overseen by the Governor’s Office and managed by WestEd, runs from January 2020-June 2021.</a:t>
            </a:r>
          </a:p>
        </p:txBody>
      </p:sp>
    </p:spTree>
    <p:extLst>
      <p:ext uri="{BB962C8B-B14F-4D97-AF65-F5344CB8AC3E}">
        <p14:creationId xmlns:p14="http://schemas.microsoft.com/office/powerpoint/2010/main" val="2534932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744C6-AFC3-4F07-8A4C-87624B65D2B9}"/>
              </a:ext>
            </a:extLst>
          </p:cNvPr>
          <p:cNvSpPr>
            <a:spLocks noGrp="1"/>
          </p:cNvSpPr>
          <p:nvPr>
            <p:ph type="title"/>
          </p:nvPr>
        </p:nvSpPr>
        <p:spPr/>
        <p:txBody>
          <a:bodyPr/>
          <a:lstStyle/>
          <a:p>
            <a:r>
              <a:rPr lang="en-US" sz="3200" dirty="0">
                <a:solidFill>
                  <a:schemeClr val="accent1">
                    <a:lumMod val="75000"/>
                  </a:schemeClr>
                </a:solidFill>
                <a:latin typeface="Century Gothic" panose="020B0502020202020204" pitchFamily="34" charset="0"/>
              </a:rPr>
              <a:t>A collaborative approach to designing a solution</a:t>
            </a:r>
          </a:p>
        </p:txBody>
      </p:sp>
      <p:sp>
        <p:nvSpPr>
          <p:cNvPr id="3" name="Content Placeholder 2">
            <a:extLst>
              <a:ext uri="{FF2B5EF4-FFF2-40B4-BE49-F238E27FC236}">
                <a16:creationId xmlns:a16="http://schemas.microsoft.com/office/drawing/2014/main" id="{C61D8C1A-B6EF-4B13-AC28-5B934C592460}"/>
              </a:ext>
            </a:extLst>
          </p:cNvPr>
          <p:cNvSpPr>
            <a:spLocks noGrp="1"/>
          </p:cNvSpPr>
          <p:nvPr>
            <p:ph idx="1"/>
          </p:nvPr>
        </p:nvSpPr>
        <p:spPr>
          <a:xfrm>
            <a:off x="838200" y="1469036"/>
            <a:ext cx="10515600" cy="4707927"/>
          </a:xfrm>
        </p:spPr>
        <p:txBody>
          <a:bodyPr>
            <a:normAutofit fontScale="70000" lnSpcReduction="20000"/>
          </a:bodyPr>
          <a:lstStyle/>
          <a:p>
            <a:pPr marL="0" indent="0">
              <a:lnSpc>
                <a:spcPct val="120000"/>
              </a:lnSpc>
              <a:buNone/>
            </a:pPr>
            <a:r>
              <a:rPr lang="en-US" sz="2100" b="1" dirty="0">
                <a:solidFill>
                  <a:schemeClr val="accent2"/>
                </a:solidFill>
                <a:latin typeface="Century Gothic" panose="020B0502020202020204" pitchFamily="34" charset="0"/>
              </a:rPr>
              <a:t>Partner entities </a:t>
            </a:r>
            <a:r>
              <a:rPr lang="en-US" sz="2000" dirty="0">
                <a:latin typeface="Century Gothic" panose="020B0502020202020204" pitchFamily="34" charset="0"/>
              </a:rPr>
              <a:t>include: </a:t>
            </a:r>
          </a:p>
          <a:p>
            <a:pPr>
              <a:lnSpc>
                <a:spcPct val="120000"/>
              </a:lnSpc>
            </a:pPr>
            <a:r>
              <a:rPr lang="en-US" sz="2000" b="1" dirty="0">
                <a:latin typeface="Century Gothic" panose="020B0502020202020204" pitchFamily="34" charset="0"/>
              </a:rPr>
              <a:t>Early Learning and K-12: </a:t>
            </a:r>
            <a:r>
              <a:rPr lang="en-US" sz="2000" dirty="0">
                <a:latin typeface="Century Gothic" panose="020B0502020202020204" pitchFamily="34" charset="0"/>
              </a:rPr>
              <a:t>California Department of Education, State Board of Education</a:t>
            </a:r>
          </a:p>
          <a:p>
            <a:pPr>
              <a:lnSpc>
                <a:spcPct val="120000"/>
              </a:lnSpc>
            </a:pPr>
            <a:r>
              <a:rPr lang="en-US" sz="2000" b="1" dirty="0">
                <a:latin typeface="Century Gothic" panose="020B0502020202020204" pitchFamily="34" charset="0"/>
              </a:rPr>
              <a:t>Postsecondary</a:t>
            </a:r>
            <a:r>
              <a:rPr lang="en-US" sz="2000" dirty="0">
                <a:latin typeface="Century Gothic" panose="020B0502020202020204" pitchFamily="34" charset="0"/>
              </a:rPr>
              <a:t>: the Association of Independent California Colleges and Universities, Bureau for Private Postsecondary Education, California Community Colleges, California State University, University of California</a:t>
            </a:r>
          </a:p>
          <a:p>
            <a:pPr>
              <a:lnSpc>
                <a:spcPct val="120000"/>
              </a:lnSpc>
            </a:pPr>
            <a:r>
              <a:rPr lang="en-US" sz="2000" b="1" dirty="0">
                <a:latin typeface="Century Gothic" panose="020B0502020202020204" pitchFamily="34" charset="0"/>
              </a:rPr>
              <a:t>Education-Related Entities: </a:t>
            </a:r>
            <a:r>
              <a:rPr lang="en-US" sz="2000" dirty="0">
                <a:latin typeface="Century Gothic" panose="020B0502020202020204" pitchFamily="34" charset="0"/>
              </a:rPr>
              <a:t>California Student Aid Commission, Commission on Teacher Credentialing</a:t>
            </a:r>
            <a:endParaRPr lang="en-US" sz="2000" b="1" dirty="0">
              <a:latin typeface="Century Gothic" panose="020B0502020202020204" pitchFamily="34" charset="0"/>
            </a:endParaRPr>
          </a:p>
          <a:p>
            <a:pPr>
              <a:lnSpc>
                <a:spcPct val="120000"/>
              </a:lnSpc>
            </a:pPr>
            <a:r>
              <a:rPr lang="en-US" sz="2000" b="1" dirty="0">
                <a:latin typeface="Century Gothic" panose="020B0502020202020204" pitchFamily="34" charset="0"/>
              </a:rPr>
              <a:t>Employment and Workforce Training: </a:t>
            </a:r>
            <a:r>
              <a:rPr lang="en-US" sz="2000" dirty="0">
                <a:latin typeface="Century Gothic" panose="020B0502020202020204" pitchFamily="34" charset="0"/>
              </a:rPr>
              <a:t>Employment Development Department, Labor and Workforce Development Agency</a:t>
            </a:r>
          </a:p>
          <a:p>
            <a:pPr>
              <a:lnSpc>
                <a:spcPct val="120000"/>
              </a:lnSpc>
            </a:pPr>
            <a:r>
              <a:rPr lang="en-US" sz="2000" b="1" dirty="0">
                <a:latin typeface="Century Gothic" panose="020B0502020202020204" pitchFamily="34" charset="0"/>
              </a:rPr>
              <a:t>Social Services and Health: </a:t>
            </a:r>
            <a:r>
              <a:rPr lang="en-US" sz="2000" dirty="0">
                <a:latin typeface="Century Gothic" panose="020B0502020202020204" pitchFamily="34" charset="0"/>
              </a:rPr>
              <a:t>California Department of Social Services, California Health and Human Services Agency</a:t>
            </a:r>
          </a:p>
          <a:p>
            <a:pPr>
              <a:lnSpc>
                <a:spcPct val="120000"/>
              </a:lnSpc>
            </a:pPr>
            <a:r>
              <a:rPr lang="en-US" sz="2000" b="1" dirty="0">
                <a:latin typeface="Century Gothic" panose="020B0502020202020204" pitchFamily="34" charset="0"/>
              </a:rPr>
              <a:t>Data Experts: </a:t>
            </a:r>
            <a:r>
              <a:rPr lang="en-US" sz="2000" dirty="0">
                <a:latin typeface="Century Gothic" panose="020B0502020202020204" pitchFamily="34" charset="0"/>
              </a:rPr>
              <a:t>California Department of Technology, California School Information Services</a:t>
            </a:r>
          </a:p>
          <a:p>
            <a:pPr marL="0" indent="0">
              <a:lnSpc>
                <a:spcPct val="120000"/>
              </a:lnSpc>
              <a:buNone/>
            </a:pPr>
            <a:endParaRPr lang="en-US" sz="1000" b="1" dirty="0">
              <a:solidFill>
                <a:schemeClr val="accent2"/>
              </a:solidFill>
              <a:latin typeface="Century Gothic" panose="020B0502020202020204" pitchFamily="34" charset="0"/>
            </a:endParaRPr>
          </a:p>
          <a:p>
            <a:pPr marL="0" indent="0">
              <a:lnSpc>
                <a:spcPct val="120000"/>
              </a:lnSpc>
              <a:buNone/>
            </a:pPr>
            <a:r>
              <a:rPr lang="en-US" sz="2000" b="1" dirty="0">
                <a:solidFill>
                  <a:schemeClr val="accent2"/>
                </a:solidFill>
                <a:latin typeface="Century Gothic" panose="020B0502020202020204" pitchFamily="34" charset="0"/>
              </a:rPr>
              <a:t>Members of the public </a:t>
            </a:r>
            <a:r>
              <a:rPr lang="en-US" sz="2000" dirty="0">
                <a:latin typeface="Century Gothic" panose="020B0502020202020204" pitchFamily="34" charset="0"/>
              </a:rPr>
              <a:t>are also helping to develop proposals and reviewed recommendations through two advisory groups (Policy &amp; Analytics Advisory Group and Practice &amp; Operations Advisory Group) and five subcommittees (Definitions, Technology &amp; Security, Common Identifier, Research Agenda, and Community Engagement Subcommittees).</a:t>
            </a:r>
          </a:p>
          <a:p>
            <a:pPr marL="0" indent="0">
              <a:lnSpc>
                <a:spcPct val="120000"/>
              </a:lnSpc>
              <a:buNone/>
            </a:pPr>
            <a:endParaRPr lang="en-US" sz="400" dirty="0">
              <a:latin typeface="Century Gothic" panose="020B0502020202020204" pitchFamily="34" charset="0"/>
            </a:endParaRPr>
          </a:p>
          <a:p>
            <a:pPr marL="0" indent="0">
              <a:lnSpc>
                <a:spcPct val="120000"/>
              </a:lnSpc>
              <a:buNone/>
            </a:pPr>
            <a:r>
              <a:rPr lang="en-US" sz="2000" dirty="0">
                <a:latin typeface="Century Gothic" panose="020B0502020202020204" pitchFamily="34" charset="0"/>
              </a:rPr>
              <a:t>There are more than </a:t>
            </a:r>
            <a:r>
              <a:rPr lang="en-US" sz="2000" b="1" dirty="0">
                <a:solidFill>
                  <a:schemeClr val="accent2"/>
                </a:solidFill>
                <a:latin typeface="Century Gothic" panose="020B0502020202020204" pitchFamily="34" charset="0"/>
              </a:rPr>
              <a:t>200 people </a:t>
            </a:r>
            <a:r>
              <a:rPr lang="en-US" sz="2000" dirty="0">
                <a:latin typeface="Century Gothic" panose="020B0502020202020204" pitchFamily="34" charset="0"/>
              </a:rPr>
              <a:t>involved in the planning process.</a:t>
            </a:r>
          </a:p>
        </p:txBody>
      </p:sp>
    </p:spTree>
    <p:extLst>
      <p:ext uri="{BB962C8B-B14F-4D97-AF65-F5344CB8AC3E}">
        <p14:creationId xmlns:p14="http://schemas.microsoft.com/office/powerpoint/2010/main" val="3305059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B31DC5-73C9-4CBA-B704-01BB5ED3947F}"/>
              </a:ext>
            </a:extLst>
          </p:cNvPr>
          <p:cNvPicPr/>
          <p:nvPr/>
        </p:nvPicPr>
        <p:blipFill>
          <a:blip r:embed="rId2">
            <a:extLst>
              <a:ext uri="{28A0092B-C50C-407E-A947-70E740481C1C}">
                <a14:useLocalDpi xmlns:a14="http://schemas.microsoft.com/office/drawing/2010/main" val="0"/>
              </a:ext>
            </a:extLst>
          </a:blip>
          <a:stretch>
            <a:fillRect/>
          </a:stretch>
        </p:blipFill>
        <p:spPr>
          <a:xfrm>
            <a:off x="643467" y="1343405"/>
            <a:ext cx="10905066" cy="4171189"/>
          </a:xfrm>
          <a:prstGeom prst="rect">
            <a:avLst/>
          </a:prstGeom>
        </p:spPr>
      </p:pic>
      <p:sp>
        <p:nvSpPr>
          <p:cNvPr id="3" name="Title 1">
            <a:extLst>
              <a:ext uri="{FF2B5EF4-FFF2-40B4-BE49-F238E27FC236}">
                <a16:creationId xmlns:a16="http://schemas.microsoft.com/office/drawing/2014/main" id="{43D570CD-C630-4D41-B4F9-E0274700A44C}"/>
              </a:ext>
            </a:extLst>
          </p:cNvPr>
          <p:cNvSpPr txBox="1">
            <a:spLocks/>
          </p:cNvSpPr>
          <p:nvPr/>
        </p:nvSpPr>
        <p:spPr>
          <a:xfrm>
            <a:off x="770021" y="673768"/>
            <a:ext cx="10308452" cy="93646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lumMod val="75000"/>
                  </a:schemeClr>
                </a:solidFill>
                <a:latin typeface="Century Gothic" panose="020B0502020202020204" pitchFamily="34" charset="0"/>
              </a:rPr>
              <a:t>Planning Timeline</a:t>
            </a:r>
            <a:endParaRPr lang="en-US" sz="3200" dirty="0"/>
          </a:p>
        </p:txBody>
      </p:sp>
    </p:spTree>
    <p:extLst>
      <p:ext uri="{BB962C8B-B14F-4D97-AF65-F5344CB8AC3E}">
        <p14:creationId xmlns:p14="http://schemas.microsoft.com/office/powerpoint/2010/main" val="3961571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744C6-AFC3-4F07-8A4C-87624B65D2B9}"/>
              </a:ext>
            </a:extLst>
          </p:cNvPr>
          <p:cNvSpPr>
            <a:spLocks noGrp="1"/>
          </p:cNvSpPr>
          <p:nvPr>
            <p:ph type="title"/>
          </p:nvPr>
        </p:nvSpPr>
        <p:spPr/>
        <p:txBody>
          <a:bodyPr/>
          <a:lstStyle/>
          <a:p>
            <a:r>
              <a:rPr lang="en-US" sz="3200" dirty="0">
                <a:solidFill>
                  <a:schemeClr val="accent1">
                    <a:lumMod val="75000"/>
                  </a:schemeClr>
                </a:solidFill>
                <a:latin typeface="Century Gothic" panose="020B0502020202020204" pitchFamily="34" charset="0"/>
              </a:rPr>
              <a:t>Timeline for implementation</a:t>
            </a:r>
          </a:p>
        </p:txBody>
      </p:sp>
      <p:sp>
        <p:nvSpPr>
          <p:cNvPr id="3" name="Content Placeholder 2">
            <a:extLst>
              <a:ext uri="{FF2B5EF4-FFF2-40B4-BE49-F238E27FC236}">
                <a16:creationId xmlns:a16="http://schemas.microsoft.com/office/drawing/2014/main" id="{C61D8C1A-B6EF-4B13-AC28-5B934C592460}"/>
              </a:ext>
            </a:extLst>
          </p:cNvPr>
          <p:cNvSpPr>
            <a:spLocks noGrp="1"/>
          </p:cNvSpPr>
          <p:nvPr>
            <p:ph idx="1"/>
          </p:nvPr>
        </p:nvSpPr>
        <p:spPr>
          <a:xfrm>
            <a:off x="838200" y="1690688"/>
            <a:ext cx="10515600" cy="4486275"/>
          </a:xfrm>
        </p:spPr>
        <p:txBody>
          <a:bodyPr>
            <a:normAutofit fontScale="92500"/>
          </a:bodyPr>
          <a:lstStyle/>
          <a:p>
            <a:pPr>
              <a:lnSpc>
                <a:spcPct val="120000"/>
              </a:lnSpc>
            </a:pPr>
            <a:r>
              <a:rPr lang="en-US" sz="2400" dirty="0">
                <a:latin typeface="Century Gothic" panose="020B0502020202020204" pitchFamily="34" charset="0"/>
              </a:rPr>
              <a:t>Initial legislative report was submitted at the end of December 2020</a:t>
            </a:r>
          </a:p>
          <a:p>
            <a:pPr>
              <a:lnSpc>
                <a:spcPct val="120000"/>
              </a:lnSpc>
            </a:pPr>
            <a:r>
              <a:rPr lang="en-US" sz="2400" dirty="0">
                <a:latin typeface="Century Gothic" panose="020B0502020202020204" pitchFamily="34" charset="0"/>
              </a:rPr>
              <a:t>The Governor’s budget included funding for the 2021-22 fiscal year and the workgroup recommendations for the data system have been included in both the trailer bill and legislation introduced by Irwin</a:t>
            </a:r>
          </a:p>
          <a:p>
            <a:pPr>
              <a:lnSpc>
                <a:spcPct val="120000"/>
              </a:lnSpc>
            </a:pPr>
            <a:r>
              <a:rPr lang="en-US" sz="2400" dirty="0">
                <a:latin typeface="Century Gothic" panose="020B0502020202020204" pitchFamily="34" charset="0"/>
              </a:rPr>
              <a:t>Other states have taken about one year to get their data loaded into the data system and linked, after which the combined information will need to be validated and integrated into the public facing tools</a:t>
            </a:r>
          </a:p>
          <a:p>
            <a:pPr>
              <a:lnSpc>
                <a:spcPct val="120000"/>
              </a:lnSpc>
            </a:pPr>
            <a:r>
              <a:rPr lang="en-US" sz="2400" dirty="0">
                <a:latin typeface="Century Gothic" panose="020B0502020202020204" pitchFamily="34" charset="0"/>
              </a:rPr>
              <a:t>California will be poised for immediate action because so much of the technical documentation will have been developed before funding is released</a:t>
            </a:r>
          </a:p>
        </p:txBody>
      </p:sp>
    </p:spTree>
    <p:extLst>
      <p:ext uri="{BB962C8B-B14F-4D97-AF65-F5344CB8AC3E}">
        <p14:creationId xmlns:p14="http://schemas.microsoft.com/office/powerpoint/2010/main" val="1991514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35A15-37B6-43C6-BBDD-0E5C61C0DDAD}"/>
              </a:ext>
            </a:extLst>
          </p:cNvPr>
          <p:cNvSpPr>
            <a:spLocks noGrp="1"/>
          </p:cNvSpPr>
          <p:nvPr>
            <p:ph type="title"/>
          </p:nvPr>
        </p:nvSpPr>
        <p:spPr/>
        <p:txBody>
          <a:bodyPr>
            <a:normAutofit/>
          </a:bodyPr>
          <a:lstStyle/>
          <a:p>
            <a:r>
              <a:rPr lang="en-US" sz="3200" dirty="0">
                <a:solidFill>
                  <a:schemeClr val="accent1">
                    <a:lumMod val="75000"/>
                  </a:schemeClr>
                </a:solidFill>
                <a:latin typeface="Century Gothic" panose="020B0502020202020204" pitchFamily="34" charset="0"/>
              </a:rPr>
              <a:t>Cradle-to-Career data system purpose</a:t>
            </a:r>
            <a:endParaRPr lang="en-US" sz="3200" dirty="0"/>
          </a:p>
        </p:txBody>
      </p:sp>
      <p:sp>
        <p:nvSpPr>
          <p:cNvPr id="3" name="Content Placeholder 2">
            <a:extLst>
              <a:ext uri="{FF2B5EF4-FFF2-40B4-BE49-F238E27FC236}">
                <a16:creationId xmlns:a16="http://schemas.microsoft.com/office/drawing/2014/main" id="{FBDF50BF-B4D8-4357-8D1E-6D78AE16563B}"/>
              </a:ext>
            </a:extLst>
          </p:cNvPr>
          <p:cNvSpPr>
            <a:spLocks noGrp="1"/>
          </p:cNvSpPr>
          <p:nvPr>
            <p:ph idx="1"/>
          </p:nvPr>
        </p:nvSpPr>
        <p:spPr>
          <a:xfrm>
            <a:off x="838200" y="1540952"/>
            <a:ext cx="10600426" cy="4851221"/>
          </a:xfrm>
        </p:spPr>
        <p:txBody>
          <a:bodyPr>
            <a:normAutofit fontScale="70000" lnSpcReduction="20000"/>
          </a:bodyPr>
          <a:lstStyle/>
          <a:p>
            <a:pPr marL="0" indent="0">
              <a:lnSpc>
                <a:spcPct val="120000"/>
              </a:lnSpc>
              <a:buNone/>
            </a:pPr>
            <a:r>
              <a:rPr lang="en-US" b="1" dirty="0">
                <a:solidFill>
                  <a:schemeClr val="accent2"/>
                </a:solidFill>
                <a:latin typeface="Century Gothic" panose="020B0502020202020204" pitchFamily="34" charset="0"/>
                <a:ea typeface="+mj-ea"/>
                <a:cs typeface="+mj-cs"/>
              </a:rPr>
              <a:t>Vision</a:t>
            </a:r>
          </a:p>
          <a:p>
            <a:pPr marL="0" indent="0">
              <a:lnSpc>
                <a:spcPct val="120000"/>
              </a:lnSpc>
              <a:buNone/>
            </a:pPr>
            <a:r>
              <a:rPr lang="en-US" dirty="0">
                <a:latin typeface="Century Gothic" panose="020B0502020202020204" pitchFamily="34" charset="0"/>
              </a:rPr>
              <a:t>The Cradle-to-Career Data System connects individuals and organizations with trusted </a:t>
            </a:r>
            <a:r>
              <a:rPr lang="en-US" sz="2900" dirty="0">
                <a:latin typeface="Century Gothic" panose="020B0502020202020204" pitchFamily="34" charset="0"/>
              </a:rPr>
              <a:t>information</a:t>
            </a:r>
            <a:r>
              <a:rPr lang="en-US" dirty="0">
                <a:latin typeface="Century Gothic" panose="020B0502020202020204" pitchFamily="34" charset="0"/>
              </a:rPr>
              <a:t> and resources. It provides insights into critical milestones in the pipeline from early care to K–12 to higher </a:t>
            </a:r>
            <a:r>
              <a:rPr lang="en-US" sz="2900" dirty="0">
                <a:latin typeface="Century Gothic" panose="020B0502020202020204" pitchFamily="34" charset="0"/>
              </a:rPr>
              <a:t>education, skills training, and </a:t>
            </a:r>
            <a:r>
              <a:rPr lang="en-US" dirty="0">
                <a:latin typeface="Century Gothic" panose="020B0502020202020204" pitchFamily="34" charset="0"/>
              </a:rPr>
              <a:t>employment. It empowers individuals to reach their full potential and fosters evidence-based decision-making to help California build a more equitable future.</a:t>
            </a:r>
            <a:endParaRPr lang="en-US" b="1" dirty="0">
              <a:latin typeface="Century Gothic" panose="020B0502020202020204" pitchFamily="34" charset="0"/>
            </a:endParaRPr>
          </a:p>
          <a:p>
            <a:pPr marL="0" indent="0">
              <a:lnSpc>
                <a:spcPct val="120000"/>
              </a:lnSpc>
              <a:buNone/>
            </a:pPr>
            <a:endParaRPr lang="en-US" b="1" dirty="0">
              <a:latin typeface="Century Gothic" panose="020B0502020202020204" pitchFamily="34" charset="0"/>
            </a:endParaRPr>
          </a:p>
          <a:p>
            <a:pPr marL="0" indent="0">
              <a:lnSpc>
                <a:spcPct val="120000"/>
              </a:lnSpc>
              <a:buNone/>
            </a:pPr>
            <a:r>
              <a:rPr lang="en-US" b="1" dirty="0">
                <a:solidFill>
                  <a:schemeClr val="accent2"/>
                </a:solidFill>
                <a:latin typeface="Century Gothic" panose="020B0502020202020204" pitchFamily="34" charset="0"/>
                <a:ea typeface="+mj-ea"/>
                <a:cs typeface="+mj-cs"/>
              </a:rPr>
              <a:t>Mission</a:t>
            </a:r>
          </a:p>
          <a:p>
            <a:pPr marL="0" indent="0">
              <a:lnSpc>
                <a:spcPct val="120000"/>
              </a:lnSpc>
              <a:buNone/>
            </a:pPr>
            <a:r>
              <a:rPr lang="en-US" dirty="0">
                <a:latin typeface="Century Gothic" panose="020B0502020202020204" pitchFamily="34" charset="0"/>
              </a:rPr>
              <a:t>To be California’s source of actionable data and research on education, economic, and health outcomes for individuals, families, and communities; to expand access to tools and services to navigate the education to employment pipeline.</a:t>
            </a:r>
            <a:endParaRPr lang="en-US" dirty="0"/>
          </a:p>
          <a:p>
            <a:pPr marL="0" indent="0">
              <a:buNone/>
            </a:pPr>
            <a:endParaRPr lang="en-US" dirty="0"/>
          </a:p>
        </p:txBody>
      </p:sp>
    </p:spTree>
    <p:extLst>
      <p:ext uri="{BB962C8B-B14F-4D97-AF65-F5344CB8AC3E}">
        <p14:creationId xmlns:p14="http://schemas.microsoft.com/office/powerpoint/2010/main" val="67919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35A15-37B6-43C6-BBDD-0E5C61C0DDAD}"/>
              </a:ext>
            </a:extLst>
          </p:cNvPr>
          <p:cNvSpPr>
            <a:spLocks noGrp="1"/>
          </p:cNvSpPr>
          <p:nvPr>
            <p:ph type="title"/>
          </p:nvPr>
        </p:nvSpPr>
        <p:spPr>
          <a:xfrm>
            <a:off x="838200" y="562271"/>
            <a:ext cx="10515600" cy="1128417"/>
          </a:xfrm>
        </p:spPr>
        <p:txBody>
          <a:bodyPr vert="horz" lIns="91440" tIns="45720" rIns="91440" bIns="45720" rtlCol="0" anchor="ctr">
            <a:normAutofit/>
          </a:bodyPr>
          <a:lstStyle/>
          <a:p>
            <a:r>
              <a:rPr lang="en-US" sz="3200" dirty="0">
                <a:solidFill>
                  <a:schemeClr val="accent1">
                    <a:lumMod val="75000"/>
                  </a:schemeClr>
                </a:solidFill>
                <a:latin typeface="Century Gothic" panose="020B0502020202020204" pitchFamily="34" charset="0"/>
              </a:rPr>
              <a:t>Cradle-to-Career data system tools</a:t>
            </a:r>
          </a:p>
        </p:txBody>
      </p:sp>
      <p:pic>
        <p:nvPicPr>
          <p:cNvPr id="8" name="Picture 7">
            <a:extLst>
              <a:ext uri="{FF2B5EF4-FFF2-40B4-BE49-F238E27FC236}">
                <a16:creationId xmlns:a16="http://schemas.microsoft.com/office/drawing/2014/main" id="{BF839393-52C8-468B-A0A1-BC126EE5E03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30215" y="1910862"/>
            <a:ext cx="9157130" cy="4384867"/>
          </a:xfrm>
          <a:prstGeom prst="rect">
            <a:avLst/>
          </a:prstGeom>
          <a:noFill/>
          <a:ln>
            <a:noFill/>
          </a:ln>
        </p:spPr>
      </p:pic>
    </p:spTree>
    <p:extLst>
      <p:ext uri="{BB962C8B-B14F-4D97-AF65-F5344CB8AC3E}">
        <p14:creationId xmlns:p14="http://schemas.microsoft.com/office/powerpoint/2010/main" val="1127636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35A15-37B6-43C6-BBDD-0E5C61C0DDAD}"/>
              </a:ext>
            </a:extLst>
          </p:cNvPr>
          <p:cNvSpPr>
            <a:spLocks noGrp="1"/>
          </p:cNvSpPr>
          <p:nvPr>
            <p:ph type="title"/>
          </p:nvPr>
        </p:nvSpPr>
        <p:spPr/>
        <p:txBody>
          <a:bodyPr>
            <a:normAutofit/>
          </a:bodyPr>
          <a:lstStyle/>
          <a:p>
            <a:r>
              <a:rPr lang="en-US" sz="3200" dirty="0">
                <a:solidFill>
                  <a:schemeClr val="accent1">
                    <a:lumMod val="75000"/>
                  </a:schemeClr>
                </a:solidFill>
                <a:latin typeface="Century Gothic" panose="020B0502020202020204" pitchFamily="34" charset="0"/>
              </a:rPr>
              <a:t>Examples of Tools for Students</a:t>
            </a:r>
            <a:endParaRPr lang="en-US" sz="3200" dirty="0"/>
          </a:p>
        </p:txBody>
      </p:sp>
      <p:sp>
        <p:nvSpPr>
          <p:cNvPr id="3" name="Content Placeholder 2">
            <a:extLst>
              <a:ext uri="{FF2B5EF4-FFF2-40B4-BE49-F238E27FC236}">
                <a16:creationId xmlns:a16="http://schemas.microsoft.com/office/drawing/2014/main" id="{FBDF50BF-B4D8-4357-8D1E-6D78AE16563B}"/>
              </a:ext>
            </a:extLst>
          </p:cNvPr>
          <p:cNvSpPr>
            <a:spLocks noGrp="1"/>
          </p:cNvSpPr>
          <p:nvPr>
            <p:ph idx="1"/>
          </p:nvPr>
        </p:nvSpPr>
        <p:spPr>
          <a:xfrm>
            <a:off x="838200" y="1587260"/>
            <a:ext cx="10515600" cy="4589703"/>
          </a:xfrm>
        </p:spPr>
        <p:txBody>
          <a:bodyPr>
            <a:normAutofit/>
          </a:bodyPr>
          <a:lstStyle/>
          <a:p>
            <a:pPr>
              <a:lnSpc>
                <a:spcPct val="110000"/>
              </a:lnSpc>
            </a:pPr>
            <a:r>
              <a:rPr lang="en-US" b="1" dirty="0">
                <a:solidFill>
                  <a:schemeClr val="accent2"/>
                </a:solidFill>
                <a:latin typeface="Century Gothic" panose="020B0502020202020204" pitchFamily="34" charset="0"/>
              </a:rPr>
              <a:t>Foster Youth: </a:t>
            </a:r>
            <a:r>
              <a:rPr lang="en-US" dirty="0">
                <a:latin typeface="Century Gothic" panose="020B0502020202020204" pitchFamily="34" charset="0"/>
              </a:rPr>
              <a:t>Students can authorize the Department of Social Services to alert the colleges they apply to about their status as foster youth, so the college can work with them from day one about financial aid and other supports that are available to them.</a:t>
            </a:r>
          </a:p>
          <a:p>
            <a:pPr>
              <a:lnSpc>
                <a:spcPct val="110000"/>
              </a:lnSpc>
            </a:pPr>
            <a:endParaRPr lang="en-US" dirty="0">
              <a:latin typeface="Century Gothic" panose="020B0502020202020204" pitchFamily="34" charset="0"/>
            </a:endParaRPr>
          </a:p>
          <a:p>
            <a:pPr>
              <a:lnSpc>
                <a:spcPct val="110000"/>
              </a:lnSpc>
            </a:pPr>
            <a:r>
              <a:rPr lang="en-US" b="1" dirty="0">
                <a:solidFill>
                  <a:schemeClr val="accent2"/>
                </a:solidFill>
                <a:latin typeface="Century Gothic" panose="020B0502020202020204" pitchFamily="34" charset="0"/>
              </a:rPr>
              <a:t>College Students:</a:t>
            </a:r>
            <a:r>
              <a:rPr lang="en-US" dirty="0">
                <a:solidFill>
                  <a:schemeClr val="accent2"/>
                </a:solidFill>
                <a:latin typeface="Century Gothic" panose="020B0502020202020204" pitchFamily="34" charset="0"/>
              </a:rPr>
              <a:t> </a:t>
            </a:r>
            <a:r>
              <a:rPr lang="en-US" dirty="0">
                <a:latin typeface="Century Gothic" panose="020B0502020202020204" pitchFamily="34" charset="0"/>
              </a:rPr>
              <a:t>Students send an electronic transcript when they apply to college and include examples of badges or competency-based certifications.</a:t>
            </a:r>
            <a:endParaRPr lang="en-US" dirty="0"/>
          </a:p>
        </p:txBody>
      </p:sp>
    </p:spTree>
    <p:extLst>
      <p:ext uri="{BB962C8B-B14F-4D97-AF65-F5344CB8AC3E}">
        <p14:creationId xmlns:p14="http://schemas.microsoft.com/office/powerpoint/2010/main" val="42473645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1269</Words>
  <Application>Microsoft Office PowerPoint</Application>
  <PresentationFormat>Widescreen</PresentationFormat>
  <Paragraphs>92</Paragraphs>
  <Slides>16</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Century Gothic</vt:lpstr>
      <vt:lpstr>Office Theme</vt:lpstr>
      <vt:lpstr>Cradle-to-Career  Data System  EDGE Coalition Briefing  March 2021</vt:lpstr>
      <vt:lpstr>The challenge: California needs actionable information</vt:lpstr>
      <vt:lpstr>Taking action: The Cradle-to-Career data system</vt:lpstr>
      <vt:lpstr>A collaborative approach to designing a solution</vt:lpstr>
      <vt:lpstr>PowerPoint Presentation</vt:lpstr>
      <vt:lpstr>Timeline for implementation</vt:lpstr>
      <vt:lpstr>Cradle-to-Career data system purpose</vt:lpstr>
      <vt:lpstr>Cradle-to-Career data system tools</vt:lpstr>
      <vt:lpstr>Examples of Tools for Students</vt:lpstr>
      <vt:lpstr>Why This Matters for Employers</vt:lpstr>
      <vt:lpstr>Examples of Tools for Families and Educators</vt:lpstr>
      <vt:lpstr>Examples of Dashboard Content</vt:lpstr>
      <vt:lpstr>Examples of Query Builder Content</vt:lpstr>
      <vt:lpstr>Focused on privacy and neutrality</vt:lpstr>
      <vt:lpstr>Read the specifics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Cradle-to-Career  Data System  Rotary Club of Southwest Eureka  January 29, 2021</dc:title>
  <dc:creator>Kathy Booth</dc:creator>
  <cp:lastModifiedBy>Kathy Booth</cp:lastModifiedBy>
  <cp:revision>7</cp:revision>
  <dcterms:created xsi:type="dcterms:W3CDTF">2021-01-05T19:15:38Z</dcterms:created>
  <dcterms:modified xsi:type="dcterms:W3CDTF">2021-03-23T19:22:49Z</dcterms:modified>
</cp:coreProperties>
</file>